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703" r:id="rId2"/>
    <p:sldMasterId id="2147483708" r:id="rId3"/>
  </p:sldMasterIdLst>
  <p:notesMasterIdLst>
    <p:notesMasterId r:id="rId50"/>
  </p:notesMasterIdLst>
  <p:handoutMasterIdLst>
    <p:handoutMasterId r:id="rId51"/>
  </p:handoutMasterIdLst>
  <p:sldIdLst>
    <p:sldId id="1219" r:id="rId4"/>
    <p:sldId id="631" r:id="rId5"/>
    <p:sldId id="700" r:id="rId6"/>
    <p:sldId id="654" r:id="rId7"/>
    <p:sldId id="658" r:id="rId8"/>
    <p:sldId id="716" r:id="rId9"/>
    <p:sldId id="662" r:id="rId10"/>
    <p:sldId id="655" r:id="rId11"/>
    <p:sldId id="656" r:id="rId12"/>
    <p:sldId id="671" r:id="rId13"/>
    <p:sldId id="669" r:id="rId14"/>
    <p:sldId id="715" r:id="rId15"/>
    <p:sldId id="708" r:id="rId16"/>
    <p:sldId id="1211" r:id="rId17"/>
    <p:sldId id="1212" r:id="rId18"/>
    <p:sldId id="628" r:id="rId19"/>
    <p:sldId id="643" r:id="rId20"/>
    <p:sldId id="709" r:id="rId21"/>
    <p:sldId id="710" r:id="rId22"/>
    <p:sldId id="629" r:id="rId23"/>
    <p:sldId id="630" r:id="rId24"/>
    <p:sldId id="663" r:id="rId25"/>
    <p:sldId id="713" r:id="rId26"/>
    <p:sldId id="1209" r:id="rId27"/>
    <p:sldId id="714" r:id="rId28"/>
    <p:sldId id="665" r:id="rId29"/>
    <p:sldId id="701" r:id="rId30"/>
    <p:sldId id="702" r:id="rId31"/>
    <p:sldId id="668" r:id="rId32"/>
    <p:sldId id="673" r:id="rId33"/>
    <p:sldId id="613" r:id="rId34"/>
    <p:sldId id="612" r:id="rId35"/>
    <p:sldId id="674" r:id="rId36"/>
    <p:sldId id="644" r:id="rId37"/>
    <p:sldId id="646" r:id="rId38"/>
    <p:sldId id="647" r:id="rId39"/>
    <p:sldId id="648" r:id="rId40"/>
    <p:sldId id="649" r:id="rId41"/>
    <p:sldId id="650" r:id="rId42"/>
    <p:sldId id="651" r:id="rId43"/>
    <p:sldId id="652" r:id="rId44"/>
    <p:sldId id="704" r:id="rId45"/>
    <p:sldId id="1210" r:id="rId46"/>
    <p:sldId id="706" r:id="rId47"/>
    <p:sldId id="421" r:id="rId48"/>
    <p:sldId id="686" r:id="rId49"/>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000510"/>
    <a:srgbClr val="2D8BAD"/>
    <a:srgbClr val="9D43A7"/>
    <a:srgbClr val="025634"/>
    <a:srgbClr val="DC8A30"/>
    <a:srgbClr val="004C7D"/>
    <a:srgbClr val="E6E6E6"/>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6" autoAdjust="0"/>
    <p:restoredTop sz="95701" autoAdjust="0"/>
  </p:normalViewPr>
  <p:slideViewPr>
    <p:cSldViewPr>
      <p:cViewPr varScale="1">
        <p:scale>
          <a:sx n="64" d="100"/>
          <a:sy n="64" d="100"/>
        </p:scale>
        <p:origin x="1354" y="67"/>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52" d="100"/>
          <a:sy n="52" d="100"/>
        </p:scale>
        <p:origin x="-2988"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53E55B-1A92-4499-94E1-B1EEC9A94987}"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A4CA2334-6C92-4873-A3C0-A1FB11C771C5}">
      <dgm:prSet phldrT="[Text]"/>
      <dgm:spPr/>
      <dgm:t>
        <a:bodyPr/>
        <a:lstStyle/>
        <a:p>
          <a:r>
            <a:rPr lang="en-US" dirty="0"/>
            <a:t>Legal etiology</a:t>
          </a:r>
        </a:p>
      </dgm:t>
    </dgm:pt>
    <dgm:pt modelId="{F5E4CCC0-77DF-4CB5-B1CA-30B7A0EB0F46}" type="parTrans" cxnId="{5A31BBEB-F9F4-4081-B279-EFC8980D3F8D}">
      <dgm:prSet/>
      <dgm:spPr/>
      <dgm:t>
        <a:bodyPr/>
        <a:lstStyle/>
        <a:p>
          <a:endParaRPr lang="en-US"/>
        </a:p>
      </dgm:t>
    </dgm:pt>
    <dgm:pt modelId="{C4E28973-F60A-4D5D-A935-09874DCF982A}" type="sibTrans" cxnId="{5A31BBEB-F9F4-4081-B279-EFC8980D3F8D}">
      <dgm:prSet/>
      <dgm:spPr/>
      <dgm:t>
        <a:bodyPr/>
        <a:lstStyle/>
        <a:p>
          <a:endParaRPr lang="en-US"/>
        </a:p>
      </dgm:t>
    </dgm:pt>
    <dgm:pt modelId="{EB8E48A7-401B-4C49-8AB3-F278C2E4FC8C}">
      <dgm:prSet phldrT="[Text]"/>
      <dgm:spPr/>
      <dgm:t>
        <a:bodyPr/>
        <a:lstStyle/>
        <a:p>
          <a:r>
            <a:rPr lang="en-US" dirty="0"/>
            <a:t>The study of laws and legal practices as causes of disease and disease risk</a:t>
          </a:r>
        </a:p>
      </dgm:t>
    </dgm:pt>
    <dgm:pt modelId="{2F5D9062-8DD8-446E-AF6A-7B0BCB996E61}" type="parTrans" cxnId="{5FE61221-7371-4A12-9BA7-5DADF577EE21}">
      <dgm:prSet/>
      <dgm:spPr/>
      <dgm:t>
        <a:bodyPr/>
        <a:lstStyle/>
        <a:p>
          <a:endParaRPr lang="en-US"/>
        </a:p>
      </dgm:t>
    </dgm:pt>
    <dgm:pt modelId="{309A5330-00B8-4892-B96D-64D389351086}" type="sibTrans" cxnId="{5FE61221-7371-4A12-9BA7-5DADF577EE21}">
      <dgm:prSet/>
      <dgm:spPr/>
      <dgm:t>
        <a:bodyPr/>
        <a:lstStyle/>
        <a:p>
          <a:endParaRPr lang="en-US"/>
        </a:p>
      </dgm:t>
    </dgm:pt>
    <dgm:pt modelId="{68CFBAF4-14FC-416F-9B1C-91E32F70CDC3}">
      <dgm:prSet phldrT="[Text]"/>
      <dgm:spPr/>
      <dgm:t>
        <a:bodyPr/>
        <a:lstStyle/>
        <a:p>
          <a:r>
            <a:rPr lang="en-US" dirty="0"/>
            <a:t>Policy surveillance</a:t>
          </a:r>
        </a:p>
      </dgm:t>
    </dgm:pt>
    <dgm:pt modelId="{6A3D3756-40FE-4868-827E-FCF294CC3AEF}" type="parTrans" cxnId="{F4837A24-01AA-474E-B6FA-E72DB3DB0D75}">
      <dgm:prSet/>
      <dgm:spPr/>
      <dgm:t>
        <a:bodyPr/>
        <a:lstStyle/>
        <a:p>
          <a:endParaRPr lang="en-US"/>
        </a:p>
      </dgm:t>
    </dgm:pt>
    <dgm:pt modelId="{A4835CBA-0DF0-47A7-8570-2B6D6F795BA2}" type="sibTrans" cxnId="{F4837A24-01AA-474E-B6FA-E72DB3DB0D75}">
      <dgm:prSet/>
      <dgm:spPr/>
      <dgm:t>
        <a:bodyPr/>
        <a:lstStyle/>
        <a:p>
          <a:endParaRPr lang="en-US"/>
        </a:p>
      </dgm:t>
    </dgm:pt>
    <dgm:pt modelId="{474F65F3-F920-4FCC-9B51-8FB7B338E68A}">
      <dgm:prSet phldrT="[Text]"/>
      <dgm:spPr/>
      <dgm:t>
        <a:bodyPr/>
        <a:lstStyle/>
        <a:p>
          <a:r>
            <a:rPr lang="en-US" dirty="0"/>
            <a:t>The scientific tracking of policies important to health </a:t>
          </a:r>
          <a:r>
            <a:rPr lang="en-US" dirty="0">
              <a:sym typeface="Wingdings" panose="05000000000000000000" pitchFamily="2" charset="2"/>
            </a:rPr>
            <a:t> </a:t>
          </a:r>
          <a:r>
            <a:rPr lang="en-US" dirty="0"/>
            <a:t>Public access to legal information and data</a:t>
          </a:r>
        </a:p>
      </dgm:t>
    </dgm:pt>
    <dgm:pt modelId="{4D8FCDF0-0D1F-4621-869D-692A4C205158}" type="parTrans" cxnId="{A667DC06-1930-4934-96BD-589525539AFA}">
      <dgm:prSet/>
      <dgm:spPr/>
      <dgm:t>
        <a:bodyPr/>
        <a:lstStyle/>
        <a:p>
          <a:endParaRPr lang="en-US"/>
        </a:p>
      </dgm:t>
    </dgm:pt>
    <dgm:pt modelId="{ED0F6D69-648D-44F5-82ED-BEED12C0C4EC}" type="sibTrans" cxnId="{A667DC06-1930-4934-96BD-589525539AFA}">
      <dgm:prSet/>
      <dgm:spPr/>
      <dgm:t>
        <a:bodyPr/>
        <a:lstStyle/>
        <a:p>
          <a:endParaRPr lang="en-US"/>
        </a:p>
      </dgm:t>
    </dgm:pt>
    <dgm:pt modelId="{16A7172C-BEB8-4F0C-B4B7-6635FFB26C0B}">
      <dgm:prSet phldrT="[Text]"/>
      <dgm:spPr/>
      <dgm:t>
        <a:bodyPr/>
        <a:lstStyle/>
        <a:p>
          <a:r>
            <a:rPr lang="en-US" dirty="0"/>
            <a:t>Legal prevention and control</a:t>
          </a:r>
        </a:p>
      </dgm:t>
    </dgm:pt>
    <dgm:pt modelId="{2D2446C0-01AB-4E9A-AC8F-A981B6B96E09}" type="parTrans" cxnId="{66EABF77-67DA-408F-A277-4EBA605C5493}">
      <dgm:prSet/>
      <dgm:spPr/>
      <dgm:t>
        <a:bodyPr/>
        <a:lstStyle/>
        <a:p>
          <a:endParaRPr lang="en-US"/>
        </a:p>
      </dgm:t>
    </dgm:pt>
    <dgm:pt modelId="{9BF230C7-C1DF-43FD-8A1D-BC1703D04C99}" type="sibTrans" cxnId="{66EABF77-67DA-408F-A277-4EBA605C5493}">
      <dgm:prSet/>
      <dgm:spPr/>
      <dgm:t>
        <a:bodyPr/>
        <a:lstStyle/>
        <a:p>
          <a:endParaRPr lang="en-US"/>
        </a:p>
      </dgm:t>
    </dgm:pt>
    <dgm:pt modelId="{BE4E106D-4FD2-4E6A-B03F-D54A2A137EF6}">
      <dgm:prSet phldrT="[Text]"/>
      <dgm:spPr/>
      <dgm:t>
        <a:bodyPr/>
        <a:lstStyle/>
        <a:p>
          <a:r>
            <a:rPr lang="en-US" dirty="0"/>
            <a:t>The study of laws and legal practices as interventions to prevent and control disease</a:t>
          </a:r>
        </a:p>
      </dgm:t>
    </dgm:pt>
    <dgm:pt modelId="{A8FB4826-787E-4D20-A038-5A5E40C33E89}" type="parTrans" cxnId="{B7307CB3-DDE0-4706-BA66-6112092861BC}">
      <dgm:prSet/>
      <dgm:spPr/>
      <dgm:t>
        <a:bodyPr/>
        <a:lstStyle/>
        <a:p>
          <a:endParaRPr lang="en-US"/>
        </a:p>
      </dgm:t>
    </dgm:pt>
    <dgm:pt modelId="{70A1E780-F31C-48A2-BEF5-48ECDEF812C9}" type="sibTrans" cxnId="{B7307CB3-DDE0-4706-BA66-6112092861BC}">
      <dgm:prSet/>
      <dgm:spPr/>
      <dgm:t>
        <a:bodyPr/>
        <a:lstStyle/>
        <a:p>
          <a:endParaRPr lang="en-US"/>
        </a:p>
      </dgm:t>
    </dgm:pt>
    <dgm:pt modelId="{877E2E1A-96D0-4667-9532-D4C66ED77E0E}" type="pres">
      <dgm:prSet presAssocID="{2B53E55B-1A92-4499-94E1-B1EEC9A94987}" presName="composite" presStyleCnt="0">
        <dgm:presLayoutVars>
          <dgm:chMax val="5"/>
          <dgm:dir/>
          <dgm:animLvl val="ctr"/>
          <dgm:resizeHandles val="exact"/>
        </dgm:presLayoutVars>
      </dgm:prSet>
      <dgm:spPr/>
      <dgm:t>
        <a:bodyPr/>
        <a:lstStyle/>
        <a:p>
          <a:endParaRPr lang="fr-FR"/>
        </a:p>
      </dgm:t>
    </dgm:pt>
    <dgm:pt modelId="{4A6E05CD-F031-448E-BD47-860251969C8D}" type="pres">
      <dgm:prSet presAssocID="{2B53E55B-1A92-4499-94E1-B1EEC9A94987}" presName="cycle" presStyleCnt="0"/>
      <dgm:spPr/>
    </dgm:pt>
    <dgm:pt modelId="{CBE27FF5-8863-4CB2-A7F4-E72339F58310}" type="pres">
      <dgm:prSet presAssocID="{2B53E55B-1A92-4499-94E1-B1EEC9A94987}" presName="centerShape" presStyleCnt="0"/>
      <dgm:spPr/>
    </dgm:pt>
    <dgm:pt modelId="{03D5E9FC-B05C-48C4-9454-7D9C2EB35F27}" type="pres">
      <dgm:prSet presAssocID="{2B53E55B-1A92-4499-94E1-B1EEC9A94987}" presName="connSite" presStyleLbl="node1" presStyleIdx="0" presStyleCnt="4"/>
      <dgm:spPr/>
    </dgm:pt>
    <dgm:pt modelId="{2146B7DC-7A19-427F-9C63-5461B9803F14}" type="pres">
      <dgm:prSet presAssocID="{2B53E55B-1A92-4499-94E1-B1EEC9A94987}" presName="visible" presStyleLbl="node1" presStyleIdx="0" presStyleCnt="4" custLinFactNeighborX="1124"/>
      <dgm:spPr/>
    </dgm:pt>
    <dgm:pt modelId="{2997A905-3182-4E69-BAB0-D027D00BBE1E}" type="pres">
      <dgm:prSet presAssocID="{F5E4CCC0-77DF-4CB5-B1CA-30B7A0EB0F46}" presName="Name25" presStyleLbl="parChTrans1D1" presStyleIdx="0" presStyleCnt="3"/>
      <dgm:spPr/>
      <dgm:t>
        <a:bodyPr/>
        <a:lstStyle/>
        <a:p>
          <a:endParaRPr lang="fr-FR"/>
        </a:p>
      </dgm:t>
    </dgm:pt>
    <dgm:pt modelId="{E2DF811D-D9D9-4D3E-8065-903D90D186B9}" type="pres">
      <dgm:prSet presAssocID="{A4CA2334-6C92-4873-A3C0-A1FB11C771C5}" presName="node" presStyleCnt="0"/>
      <dgm:spPr/>
    </dgm:pt>
    <dgm:pt modelId="{506E5842-9910-46F3-B61B-42271E0EE3A4}" type="pres">
      <dgm:prSet presAssocID="{A4CA2334-6C92-4873-A3C0-A1FB11C771C5}" presName="parentNode" presStyleLbl="node1" presStyleIdx="1" presStyleCnt="4">
        <dgm:presLayoutVars>
          <dgm:chMax val="1"/>
          <dgm:bulletEnabled val="1"/>
        </dgm:presLayoutVars>
      </dgm:prSet>
      <dgm:spPr/>
      <dgm:t>
        <a:bodyPr/>
        <a:lstStyle/>
        <a:p>
          <a:endParaRPr lang="fr-FR"/>
        </a:p>
      </dgm:t>
    </dgm:pt>
    <dgm:pt modelId="{6F74E5F1-A678-4FC5-A302-001D39F7C5E6}" type="pres">
      <dgm:prSet presAssocID="{A4CA2334-6C92-4873-A3C0-A1FB11C771C5}" presName="childNode" presStyleLbl="revTx" presStyleIdx="0" presStyleCnt="3">
        <dgm:presLayoutVars>
          <dgm:bulletEnabled val="1"/>
        </dgm:presLayoutVars>
      </dgm:prSet>
      <dgm:spPr/>
      <dgm:t>
        <a:bodyPr/>
        <a:lstStyle/>
        <a:p>
          <a:endParaRPr lang="fr-FR"/>
        </a:p>
      </dgm:t>
    </dgm:pt>
    <dgm:pt modelId="{F0F8F10C-9C99-4E25-895E-711FCDB529ED}" type="pres">
      <dgm:prSet presAssocID="{6A3D3756-40FE-4868-827E-FCF294CC3AEF}" presName="Name25" presStyleLbl="parChTrans1D1" presStyleIdx="1" presStyleCnt="3"/>
      <dgm:spPr/>
      <dgm:t>
        <a:bodyPr/>
        <a:lstStyle/>
        <a:p>
          <a:endParaRPr lang="fr-FR"/>
        </a:p>
      </dgm:t>
    </dgm:pt>
    <dgm:pt modelId="{5612B0F7-A183-4BF1-8A45-7B3470EBF89A}" type="pres">
      <dgm:prSet presAssocID="{68CFBAF4-14FC-416F-9B1C-91E32F70CDC3}" presName="node" presStyleCnt="0"/>
      <dgm:spPr/>
    </dgm:pt>
    <dgm:pt modelId="{B7E4EB2F-64F0-4480-BD6F-9FDB0460D39D}" type="pres">
      <dgm:prSet presAssocID="{68CFBAF4-14FC-416F-9B1C-91E32F70CDC3}" presName="parentNode" presStyleLbl="node1" presStyleIdx="2" presStyleCnt="4">
        <dgm:presLayoutVars>
          <dgm:chMax val="1"/>
          <dgm:bulletEnabled val="1"/>
        </dgm:presLayoutVars>
      </dgm:prSet>
      <dgm:spPr/>
      <dgm:t>
        <a:bodyPr/>
        <a:lstStyle/>
        <a:p>
          <a:endParaRPr lang="fr-FR"/>
        </a:p>
      </dgm:t>
    </dgm:pt>
    <dgm:pt modelId="{4D22BF80-8EC0-49A3-8D41-71BF48E5F8AC}" type="pres">
      <dgm:prSet presAssocID="{68CFBAF4-14FC-416F-9B1C-91E32F70CDC3}" presName="childNode" presStyleLbl="revTx" presStyleIdx="1" presStyleCnt="3">
        <dgm:presLayoutVars>
          <dgm:bulletEnabled val="1"/>
        </dgm:presLayoutVars>
      </dgm:prSet>
      <dgm:spPr/>
      <dgm:t>
        <a:bodyPr/>
        <a:lstStyle/>
        <a:p>
          <a:endParaRPr lang="fr-FR"/>
        </a:p>
      </dgm:t>
    </dgm:pt>
    <dgm:pt modelId="{E475C3E7-A72A-4263-B001-AF108BC7570F}" type="pres">
      <dgm:prSet presAssocID="{2D2446C0-01AB-4E9A-AC8F-A981B6B96E09}" presName="Name25" presStyleLbl="parChTrans1D1" presStyleIdx="2" presStyleCnt="3"/>
      <dgm:spPr/>
      <dgm:t>
        <a:bodyPr/>
        <a:lstStyle/>
        <a:p>
          <a:endParaRPr lang="fr-FR"/>
        </a:p>
      </dgm:t>
    </dgm:pt>
    <dgm:pt modelId="{BA599C98-26BC-434E-B2D5-1AB832AD2E42}" type="pres">
      <dgm:prSet presAssocID="{16A7172C-BEB8-4F0C-B4B7-6635FFB26C0B}" presName="node" presStyleCnt="0"/>
      <dgm:spPr/>
    </dgm:pt>
    <dgm:pt modelId="{7C016573-982D-44C8-8570-60CD719E7179}" type="pres">
      <dgm:prSet presAssocID="{16A7172C-BEB8-4F0C-B4B7-6635FFB26C0B}" presName="parentNode" presStyleLbl="node1" presStyleIdx="3" presStyleCnt="4">
        <dgm:presLayoutVars>
          <dgm:chMax val="1"/>
          <dgm:bulletEnabled val="1"/>
        </dgm:presLayoutVars>
      </dgm:prSet>
      <dgm:spPr/>
      <dgm:t>
        <a:bodyPr/>
        <a:lstStyle/>
        <a:p>
          <a:endParaRPr lang="fr-FR"/>
        </a:p>
      </dgm:t>
    </dgm:pt>
    <dgm:pt modelId="{597BD7D8-5E12-4858-B161-9D96B7C9847F}" type="pres">
      <dgm:prSet presAssocID="{16A7172C-BEB8-4F0C-B4B7-6635FFB26C0B}" presName="childNode" presStyleLbl="revTx" presStyleIdx="2" presStyleCnt="3">
        <dgm:presLayoutVars>
          <dgm:bulletEnabled val="1"/>
        </dgm:presLayoutVars>
      </dgm:prSet>
      <dgm:spPr/>
      <dgm:t>
        <a:bodyPr/>
        <a:lstStyle/>
        <a:p>
          <a:endParaRPr lang="fr-FR"/>
        </a:p>
      </dgm:t>
    </dgm:pt>
  </dgm:ptLst>
  <dgm:cxnLst>
    <dgm:cxn modelId="{F7CAA09E-DC50-45C1-8F7E-D87D320339E0}" type="presOf" srcId="{16A7172C-BEB8-4F0C-B4B7-6635FFB26C0B}" destId="{7C016573-982D-44C8-8570-60CD719E7179}" srcOrd="0" destOrd="0" presId="urn:microsoft.com/office/officeart/2005/8/layout/radial2"/>
    <dgm:cxn modelId="{FEA6369A-6C45-4E8E-8997-EC27C7587F69}" type="presOf" srcId="{F5E4CCC0-77DF-4CB5-B1CA-30B7A0EB0F46}" destId="{2997A905-3182-4E69-BAB0-D027D00BBE1E}" srcOrd="0" destOrd="0" presId="urn:microsoft.com/office/officeart/2005/8/layout/radial2"/>
    <dgm:cxn modelId="{A361C4CA-840A-499B-9F93-5746DC826A8F}" type="presOf" srcId="{BE4E106D-4FD2-4E6A-B03F-D54A2A137EF6}" destId="{597BD7D8-5E12-4858-B161-9D96B7C9847F}" srcOrd="0" destOrd="0" presId="urn:microsoft.com/office/officeart/2005/8/layout/radial2"/>
    <dgm:cxn modelId="{5F6167CC-219E-435F-8982-4EADF6DEBE74}" type="presOf" srcId="{2B53E55B-1A92-4499-94E1-B1EEC9A94987}" destId="{877E2E1A-96D0-4667-9532-D4C66ED77E0E}" srcOrd="0" destOrd="0" presId="urn:microsoft.com/office/officeart/2005/8/layout/radial2"/>
    <dgm:cxn modelId="{2798AD96-8909-4361-A206-88356B4FB013}" type="presOf" srcId="{2D2446C0-01AB-4E9A-AC8F-A981B6B96E09}" destId="{E475C3E7-A72A-4263-B001-AF108BC7570F}" srcOrd="0" destOrd="0" presId="urn:microsoft.com/office/officeart/2005/8/layout/radial2"/>
    <dgm:cxn modelId="{9BB8F012-577E-4C2F-B481-0EFDB20B556D}" type="presOf" srcId="{EB8E48A7-401B-4C49-8AB3-F278C2E4FC8C}" destId="{6F74E5F1-A678-4FC5-A302-001D39F7C5E6}" srcOrd="0" destOrd="0" presId="urn:microsoft.com/office/officeart/2005/8/layout/radial2"/>
    <dgm:cxn modelId="{5A31BBEB-F9F4-4081-B279-EFC8980D3F8D}" srcId="{2B53E55B-1A92-4499-94E1-B1EEC9A94987}" destId="{A4CA2334-6C92-4873-A3C0-A1FB11C771C5}" srcOrd="0" destOrd="0" parTransId="{F5E4CCC0-77DF-4CB5-B1CA-30B7A0EB0F46}" sibTransId="{C4E28973-F60A-4D5D-A935-09874DCF982A}"/>
    <dgm:cxn modelId="{A667DC06-1930-4934-96BD-589525539AFA}" srcId="{68CFBAF4-14FC-416F-9B1C-91E32F70CDC3}" destId="{474F65F3-F920-4FCC-9B51-8FB7B338E68A}" srcOrd="0" destOrd="0" parTransId="{4D8FCDF0-0D1F-4621-869D-692A4C205158}" sibTransId="{ED0F6D69-648D-44F5-82ED-BEED12C0C4EC}"/>
    <dgm:cxn modelId="{5FE61221-7371-4A12-9BA7-5DADF577EE21}" srcId="{A4CA2334-6C92-4873-A3C0-A1FB11C771C5}" destId="{EB8E48A7-401B-4C49-8AB3-F278C2E4FC8C}" srcOrd="0" destOrd="0" parTransId="{2F5D9062-8DD8-446E-AF6A-7B0BCB996E61}" sibTransId="{309A5330-00B8-4892-B96D-64D389351086}"/>
    <dgm:cxn modelId="{66EABF77-67DA-408F-A277-4EBA605C5493}" srcId="{2B53E55B-1A92-4499-94E1-B1EEC9A94987}" destId="{16A7172C-BEB8-4F0C-B4B7-6635FFB26C0B}" srcOrd="2" destOrd="0" parTransId="{2D2446C0-01AB-4E9A-AC8F-A981B6B96E09}" sibTransId="{9BF230C7-C1DF-43FD-8A1D-BC1703D04C99}"/>
    <dgm:cxn modelId="{A4186E03-AAF2-4A81-AFEA-74883C5815B4}" type="presOf" srcId="{6A3D3756-40FE-4868-827E-FCF294CC3AEF}" destId="{F0F8F10C-9C99-4E25-895E-711FCDB529ED}" srcOrd="0" destOrd="0" presId="urn:microsoft.com/office/officeart/2005/8/layout/radial2"/>
    <dgm:cxn modelId="{DA6CC108-4AE4-4DF9-A719-3351A5B05133}" type="presOf" srcId="{68CFBAF4-14FC-416F-9B1C-91E32F70CDC3}" destId="{B7E4EB2F-64F0-4480-BD6F-9FDB0460D39D}" srcOrd="0" destOrd="0" presId="urn:microsoft.com/office/officeart/2005/8/layout/radial2"/>
    <dgm:cxn modelId="{4F489AFE-7163-465F-A49E-B39311208B58}" type="presOf" srcId="{474F65F3-F920-4FCC-9B51-8FB7B338E68A}" destId="{4D22BF80-8EC0-49A3-8D41-71BF48E5F8AC}" srcOrd="0" destOrd="0" presId="urn:microsoft.com/office/officeart/2005/8/layout/radial2"/>
    <dgm:cxn modelId="{10683C50-90E1-4489-BFEC-45534BF56BA2}" type="presOf" srcId="{A4CA2334-6C92-4873-A3C0-A1FB11C771C5}" destId="{506E5842-9910-46F3-B61B-42271E0EE3A4}" srcOrd="0" destOrd="0" presId="urn:microsoft.com/office/officeart/2005/8/layout/radial2"/>
    <dgm:cxn modelId="{B7307CB3-DDE0-4706-BA66-6112092861BC}" srcId="{16A7172C-BEB8-4F0C-B4B7-6635FFB26C0B}" destId="{BE4E106D-4FD2-4E6A-B03F-D54A2A137EF6}" srcOrd="0" destOrd="0" parTransId="{A8FB4826-787E-4D20-A038-5A5E40C33E89}" sibTransId="{70A1E780-F31C-48A2-BEF5-48ECDEF812C9}"/>
    <dgm:cxn modelId="{F4837A24-01AA-474E-B6FA-E72DB3DB0D75}" srcId="{2B53E55B-1A92-4499-94E1-B1EEC9A94987}" destId="{68CFBAF4-14FC-416F-9B1C-91E32F70CDC3}" srcOrd="1" destOrd="0" parTransId="{6A3D3756-40FE-4868-827E-FCF294CC3AEF}" sibTransId="{A4835CBA-0DF0-47A7-8570-2B6D6F795BA2}"/>
    <dgm:cxn modelId="{121818B5-E671-4438-98AC-C1780623BA27}" type="presParOf" srcId="{877E2E1A-96D0-4667-9532-D4C66ED77E0E}" destId="{4A6E05CD-F031-448E-BD47-860251969C8D}" srcOrd="0" destOrd="0" presId="urn:microsoft.com/office/officeart/2005/8/layout/radial2"/>
    <dgm:cxn modelId="{F049604A-282E-41D0-9D50-CA1BBB3078DA}" type="presParOf" srcId="{4A6E05CD-F031-448E-BD47-860251969C8D}" destId="{CBE27FF5-8863-4CB2-A7F4-E72339F58310}" srcOrd="0" destOrd="0" presId="urn:microsoft.com/office/officeart/2005/8/layout/radial2"/>
    <dgm:cxn modelId="{7212579A-7EC7-44FF-86E3-78EE7CE13775}" type="presParOf" srcId="{CBE27FF5-8863-4CB2-A7F4-E72339F58310}" destId="{03D5E9FC-B05C-48C4-9454-7D9C2EB35F27}" srcOrd="0" destOrd="0" presId="urn:microsoft.com/office/officeart/2005/8/layout/radial2"/>
    <dgm:cxn modelId="{78BEE392-96CC-47D2-9B22-0C38B4E496EC}" type="presParOf" srcId="{CBE27FF5-8863-4CB2-A7F4-E72339F58310}" destId="{2146B7DC-7A19-427F-9C63-5461B9803F14}" srcOrd="1" destOrd="0" presId="urn:microsoft.com/office/officeart/2005/8/layout/radial2"/>
    <dgm:cxn modelId="{0A120998-BE84-4508-9FC7-0AB6B4411566}" type="presParOf" srcId="{4A6E05CD-F031-448E-BD47-860251969C8D}" destId="{2997A905-3182-4E69-BAB0-D027D00BBE1E}" srcOrd="1" destOrd="0" presId="urn:microsoft.com/office/officeart/2005/8/layout/radial2"/>
    <dgm:cxn modelId="{665A8062-1184-4C68-A6B9-643643F9FC5B}" type="presParOf" srcId="{4A6E05CD-F031-448E-BD47-860251969C8D}" destId="{E2DF811D-D9D9-4D3E-8065-903D90D186B9}" srcOrd="2" destOrd="0" presId="urn:microsoft.com/office/officeart/2005/8/layout/radial2"/>
    <dgm:cxn modelId="{51BB5D02-F2BE-4B0E-87DC-BF92F143E2A2}" type="presParOf" srcId="{E2DF811D-D9D9-4D3E-8065-903D90D186B9}" destId="{506E5842-9910-46F3-B61B-42271E0EE3A4}" srcOrd="0" destOrd="0" presId="urn:microsoft.com/office/officeart/2005/8/layout/radial2"/>
    <dgm:cxn modelId="{ECB02DE1-570A-4CF7-A13D-B2810EE29A11}" type="presParOf" srcId="{E2DF811D-D9D9-4D3E-8065-903D90D186B9}" destId="{6F74E5F1-A678-4FC5-A302-001D39F7C5E6}" srcOrd="1" destOrd="0" presId="urn:microsoft.com/office/officeart/2005/8/layout/radial2"/>
    <dgm:cxn modelId="{C5F02215-0615-46BE-8F06-128593A09981}" type="presParOf" srcId="{4A6E05CD-F031-448E-BD47-860251969C8D}" destId="{F0F8F10C-9C99-4E25-895E-711FCDB529ED}" srcOrd="3" destOrd="0" presId="urn:microsoft.com/office/officeart/2005/8/layout/radial2"/>
    <dgm:cxn modelId="{6CAF7DD6-A6F7-49D4-838B-7C03B244FEB9}" type="presParOf" srcId="{4A6E05CD-F031-448E-BD47-860251969C8D}" destId="{5612B0F7-A183-4BF1-8A45-7B3470EBF89A}" srcOrd="4" destOrd="0" presId="urn:microsoft.com/office/officeart/2005/8/layout/radial2"/>
    <dgm:cxn modelId="{DF2AAF00-4070-4DC2-933F-904468A3523C}" type="presParOf" srcId="{5612B0F7-A183-4BF1-8A45-7B3470EBF89A}" destId="{B7E4EB2F-64F0-4480-BD6F-9FDB0460D39D}" srcOrd="0" destOrd="0" presId="urn:microsoft.com/office/officeart/2005/8/layout/radial2"/>
    <dgm:cxn modelId="{FDFBB4F4-6586-40FE-B42A-E50534F24FF7}" type="presParOf" srcId="{5612B0F7-A183-4BF1-8A45-7B3470EBF89A}" destId="{4D22BF80-8EC0-49A3-8D41-71BF48E5F8AC}" srcOrd="1" destOrd="0" presId="urn:microsoft.com/office/officeart/2005/8/layout/radial2"/>
    <dgm:cxn modelId="{C2CEC625-6690-4850-A399-054784DA2EC1}" type="presParOf" srcId="{4A6E05CD-F031-448E-BD47-860251969C8D}" destId="{E475C3E7-A72A-4263-B001-AF108BC7570F}" srcOrd="5" destOrd="0" presId="urn:microsoft.com/office/officeart/2005/8/layout/radial2"/>
    <dgm:cxn modelId="{51BAF4FC-468D-4CF0-A44D-27E939D0A597}" type="presParOf" srcId="{4A6E05CD-F031-448E-BD47-860251969C8D}" destId="{BA599C98-26BC-434E-B2D5-1AB832AD2E42}" srcOrd="6" destOrd="0" presId="urn:microsoft.com/office/officeart/2005/8/layout/radial2"/>
    <dgm:cxn modelId="{E9B9EC5A-F905-47E5-9AFD-26599A76458E}" type="presParOf" srcId="{BA599C98-26BC-434E-B2D5-1AB832AD2E42}" destId="{7C016573-982D-44C8-8570-60CD719E7179}" srcOrd="0" destOrd="0" presId="urn:microsoft.com/office/officeart/2005/8/layout/radial2"/>
    <dgm:cxn modelId="{AD4F7DB0-5B9F-4F87-98E8-C58E099BF6C1}" type="presParOf" srcId="{BA599C98-26BC-434E-B2D5-1AB832AD2E42}" destId="{597BD7D8-5E12-4858-B161-9D96B7C9847F}"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6FBEE9-C9A0-4B3C-85A6-E07602BF81D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82C66192-1986-4CAE-835A-FDD74605D510}">
      <dgm:prSet phldrT="[Text]"/>
      <dgm:spPr/>
      <dgm:t>
        <a:bodyPr/>
        <a:lstStyle/>
        <a:p>
          <a:r>
            <a:rPr lang="en-US" dirty="0"/>
            <a:t>Lawyers</a:t>
          </a:r>
        </a:p>
      </dgm:t>
    </dgm:pt>
    <dgm:pt modelId="{CAF700F1-D866-42F2-AC27-DC0A7098C4BF}" type="parTrans" cxnId="{0524FEB1-75FE-47F7-8A54-A4AC6AA26A65}">
      <dgm:prSet/>
      <dgm:spPr/>
      <dgm:t>
        <a:bodyPr/>
        <a:lstStyle/>
        <a:p>
          <a:endParaRPr lang="en-US"/>
        </a:p>
      </dgm:t>
    </dgm:pt>
    <dgm:pt modelId="{8E0F7E3F-AB02-4531-A113-FD20D1FCEEC5}" type="sibTrans" cxnId="{0524FEB1-75FE-47F7-8A54-A4AC6AA26A65}">
      <dgm:prSet/>
      <dgm:spPr/>
      <dgm:t>
        <a:bodyPr/>
        <a:lstStyle/>
        <a:p>
          <a:endParaRPr lang="en-US"/>
        </a:p>
      </dgm:t>
    </dgm:pt>
    <dgm:pt modelId="{62BA0EE4-D326-4E12-A668-EA93D4C9701E}">
      <dgm:prSet phldrT="[Text]"/>
      <dgm:spPr/>
      <dgm:t>
        <a:bodyPr/>
        <a:lstStyle/>
        <a:p>
          <a:r>
            <a:rPr lang="en-US" dirty="0"/>
            <a:t>Understand law and its operation in scientific terms</a:t>
          </a:r>
        </a:p>
      </dgm:t>
    </dgm:pt>
    <dgm:pt modelId="{42F42F9E-7D32-4AA0-8C2E-1511610299F3}" type="parTrans" cxnId="{E8CB9177-D791-4B6E-894A-0F2A12CA201C}">
      <dgm:prSet/>
      <dgm:spPr/>
      <dgm:t>
        <a:bodyPr/>
        <a:lstStyle/>
        <a:p>
          <a:endParaRPr lang="en-US"/>
        </a:p>
      </dgm:t>
    </dgm:pt>
    <dgm:pt modelId="{1409B7E9-896D-4525-AB1E-1E5E6A438270}" type="sibTrans" cxnId="{E8CB9177-D791-4B6E-894A-0F2A12CA201C}">
      <dgm:prSet/>
      <dgm:spPr/>
      <dgm:t>
        <a:bodyPr/>
        <a:lstStyle/>
        <a:p>
          <a:endParaRPr lang="en-US"/>
        </a:p>
      </dgm:t>
    </dgm:pt>
    <dgm:pt modelId="{23BCF80D-DC0E-4E0A-B796-6E77DEE8D66B}">
      <dgm:prSet phldrT="[Text]"/>
      <dgm:spPr/>
      <dgm:t>
        <a:bodyPr/>
        <a:lstStyle/>
        <a:p>
          <a:r>
            <a:rPr lang="en-US" dirty="0"/>
            <a:t>Use scientific methods in legal work</a:t>
          </a:r>
        </a:p>
      </dgm:t>
    </dgm:pt>
    <dgm:pt modelId="{1E7C69F6-6F92-44F6-9E3E-0C4A22713A8B}" type="parTrans" cxnId="{46D6E0B1-E6A7-48D6-8DB9-79BB3135FFC7}">
      <dgm:prSet/>
      <dgm:spPr/>
      <dgm:t>
        <a:bodyPr/>
        <a:lstStyle/>
        <a:p>
          <a:endParaRPr lang="en-US"/>
        </a:p>
      </dgm:t>
    </dgm:pt>
    <dgm:pt modelId="{36F25D99-3AB1-4AEE-9052-0579025EAFF4}" type="sibTrans" cxnId="{46D6E0B1-E6A7-48D6-8DB9-79BB3135FFC7}">
      <dgm:prSet/>
      <dgm:spPr/>
      <dgm:t>
        <a:bodyPr/>
        <a:lstStyle/>
        <a:p>
          <a:endParaRPr lang="en-US"/>
        </a:p>
      </dgm:t>
    </dgm:pt>
    <dgm:pt modelId="{2B0E0340-CDFA-4004-8DB2-3BD6C749DD88}">
      <dgm:prSet phldrT="[Text]"/>
      <dgm:spPr/>
      <dgm:t>
        <a:bodyPr/>
        <a:lstStyle/>
        <a:p>
          <a:r>
            <a:rPr lang="en-US" dirty="0"/>
            <a:t>Health professionals</a:t>
          </a:r>
        </a:p>
      </dgm:t>
    </dgm:pt>
    <dgm:pt modelId="{A231872C-1200-49C4-9042-562EE210FFE4}" type="parTrans" cxnId="{CCFB37B7-7CE8-4FC2-AB1C-F33DD116A618}">
      <dgm:prSet/>
      <dgm:spPr/>
      <dgm:t>
        <a:bodyPr/>
        <a:lstStyle/>
        <a:p>
          <a:endParaRPr lang="en-US"/>
        </a:p>
      </dgm:t>
    </dgm:pt>
    <dgm:pt modelId="{9270116F-76FC-478A-AC9C-929AB91437B8}" type="sibTrans" cxnId="{CCFB37B7-7CE8-4FC2-AB1C-F33DD116A618}">
      <dgm:prSet/>
      <dgm:spPr/>
      <dgm:t>
        <a:bodyPr/>
        <a:lstStyle/>
        <a:p>
          <a:endParaRPr lang="en-US"/>
        </a:p>
      </dgm:t>
    </dgm:pt>
    <dgm:pt modelId="{15897F97-EA1C-4635-AC17-5928C107F266}">
      <dgm:prSet phldrT="[Text]"/>
      <dgm:spPr/>
      <dgm:t>
        <a:bodyPr/>
        <a:lstStyle/>
        <a:p>
          <a:r>
            <a:rPr lang="en-US" dirty="0"/>
            <a:t>Understand and study law within PH science</a:t>
          </a:r>
        </a:p>
      </dgm:t>
    </dgm:pt>
    <dgm:pt modelId="{9752F223-F487-4798-8A45-073C1657AE2B}" type="parTrans" cxnId="{14F17FF3-F56D-49BD-8D5A-483CCAEFB882}">
      <dgm:prSet/>
      <dgm:spPr/>
      <dgm:t>
        <a:bodyPr/>
        <a:lstStyle/>
        <a:p>
          <a:endParaRPr lang="en-US"/>
        </a:p>
      </dgm:t>
    </dgm:pt>
    <dgm:pt modelId="{CAA179D5-CD21-4A4D-9A14-2F2BC7FAD717}" type="sibTrans" cxnId="{14F17FF3-F56D-49BD-8D5A-483CCAEFB882}">
      <dgm:prSet/>
      <dgm:spPr/>
      <dgm:t>
        <a:bodyPr/>
        <a:lstStyle/>
        <a:p>
          <a:endParaRPr lang="en-US"/>
        </a:p>
      </dgm:t>
    </dgm:pt>
    <dgm:pt modelId="{6B8BC81A-B5AC-4E33-9BEB-71BCD71D7044}">
      <dgm:prSet phldrT="[Text]"/>
      <dgm:spPr/>
      <dgm:t>
        <a:bodyPr/>
        <a:lstStyle/>
        <a:p>
          <a:r>
            <a:rPr lang="en-US" dirty="0"/>
            <a:t>Monitor and timely evaluate legal interventions</a:t>
          </a:r>
        </a:p>
      </dgm:t>
    </dgm:pt>
    <dgm:pt modelId="{6FBFEEFC-AD6B-4C5D-B463-98994D1BC462}" type="parTrans" cxnId="{CA696836-11A8-4266-B45E-A4CC435A1771}">
      <dgm:prSet/>
      <dgm:spPr/>
      <dgm:t>
        <a:bodyPr/>
        <a:lstStyle/>
        <a:p>
          <a:endParaRPr lang="en-US"/>
        </a:p>
      </dgm:t>
    </dgm:pt>
    <dgm:pt modelId="{F9C8FCAE-2362-4723-91DF-1B6F017D59EC}" type="sibTrans" cxnId="{CA696836-11A8-4266-B45E-A4CC435A1771}">
      <dgm:prSet/>
      <dgm:spPr/>
      <dgm:t>
        <a:bodyPr/>
        <a:lstStyle/>
        <a:p>
          <a:endParaRPr lang="en-US"/>
        </a:p>
      </dgm:t>
    </dgm:pt>
    <dgm:pt modelId="{A0C78624-8AD2-4515-9414-61BA67DA97D9}" type="pres">
      <dgm:prSet presAssocID="{466FBEE9-C9A0-4B3C-85A6-E07602BF81D9}" presName="Name0" presStyleCnt="0">
        <dgm:presLayoutVars>
          <dgm:dir/>
          <dgm:animLvl val="lvl"/>
          <dgm:resizeHandles/>
        </dgm:presLayoutVars>
      </dgm:prSet>
      <dgm:spPr/>
      <dgm:t>
        <a:bodyPr/>
        <a:lstStyle/>
        <a:p>
          <a:endParaRPr lang="fr-FR"/>
        </a:p>
      </dgm:t>
    </dgm:pt>
    <dgm:pt modelId="{A5B591D8-1DCB-4467-8960-25A1DB156BD5}" type="pres">
      <dgm:prSet presAssocID="{82C66192-1986-4CAE-835A-FDD74605D510}" presName="linNode" presStyleCnt="0"/>
      <dgm:spPr/>
    </dgm:pt>
    <dgm:pt modelId="{826576E0-BE91-4A11-B91D-75F0A876C412}" type="pres">
      <dgm:prSet presAssocID="{82C66192-1986-4CAE-835A-FDD74605D510}" presName="parentShp" presStyleLbl="node1" presStyleIdx="0" presStyleCnt="2" custLinFactNeighborY="-26">
        <dgm:presLayoutVars>
          <dgm:bulletEnabled val="1"/>
        </dgm:presLayoutVars>
      </dgm:prSet>
      <dgm:spPr/>
      <dgm:t>
        <a:bodyPr/>
        <a:lstStyle/>
        <a:p>
          <a:endParaRPr lang="fr-FR"/>
        </a:p>
      </dgm:t>
    </dgm:pt>
    <dgm:pt modelId="{950288AC-244A-48ED-B38F-2246A6BDE2C3}" type="pres">
      <dgm:prSet presAssocID="{82C66192-1986-4CAE-835A-FDD74605D510}" presName="childShp" presStyleLbl="bgAccFollowNode1" presStyleIdx="0" presStyleCnt="2">
        <dgm:presLayoutVars>
          <dgm:bulletEnabled val="1"/>
        </dgm:presLayoutVars>
      </dgm:prSet>
      <dgm:spPr/>
      <dgm:t>
        <a:bodyPr/>
        <a:lstStyle/>
        <a:p>
          <a:endParaRPr lang="fr-FR"/>
        </a:p>
      </dgm:t>
    </dgm:pt>
    <dgm:pt modelId="{E981EE91-5D45-4752-99C9-AA789A6A4E3B}" type="pres">
      <dgm:prSet presAssocID="{8E0F7E3F-AB02-4531-A113-FD20D1FCEEC5}" presName="spacing" presStyleCnt="0"/>
      <dgm:spPr/>
    </dgm:pt>
    <dgm:pt modelId="{953EB481-2752-40E6-B160-0F35C1CC4522}" type="pres">
      <dgm:prSet presAssocID="{2B0E0340-CDFA-4004-8DB2-3BD6C749DD88}" presName="linNode" presStyleCnt="0"/>
      <dgm:spPr/>
    </dgm:pt>
    <dgm:pt modelId="{8946E803-5875-48BD-8FE7-3BDAD3D3AA8B}" type="pres">
      <dgm:prSet presAssocID="{2B0E0340-CDFA-4004-8DB2-3BD6C749DD88}" presName="parentShp" presStyleLbl="node1" presStyleIdx="1" presStyleCnt="2">
        <dgm:presLayoutVars>
          <dgm:bulletEnabled val="1"/>
        </dgm:presLayoutVars>
      </dgm:prSet>
      <dgm:spPr/>
      <dgm:t>
        <a:bodyPr/>
        <a:lstStyle/>
        <a:p>
          <a:endParaRPr lang="fr-FR"/>
        </a:p>
      </dgm:t>
    </dgm:pt>
    <dgm:pt modelId="{C7540B13-81F9-4FA5-A9FA-5818CDAD2E4A}" type="pres">
      <dgm:prSet presAssocID="{2B0E0340-CDFA-4004-8DB2-3BD6C749DD88}" presName="childShp" presStyleLbl="bgAccFollowNode1" presStyleIdx="1" presStyleCnt="2">
        <dgm:presLayoutVars>
          <dgm:bulletEnabled val="1"/>
        </dgm:presLayoutVars>
      </dgm:prSet>
      <dgm:spPr/>
      <dgm:t>
        <a:bodyPr/>
        <a:lstStyle/>
        <a:p>
          <a:endParaRPr lang="fr-FR"/>
        </a:p>
      </dgm:t>
    </dgm:pt>
  </dgm:ptLst>
  <dgm:cxnLst>
    <dgm:cxn modelId="{14F17FF3-F56D-49BD-8D5A-483CCAEFB882}" srcId="{2B0E0340-CDFA-4004-8DB2-3BD6C749DD88}" destId="{15897F97-EA1C-4635-AC17-5928C107F266}" srcOrd="0" destOrd="0" parTransId="{9752F223-F487-4798-8A45-073C1657AE2B}" sibTransId="{CAA179D5-CD21-4A4D-9A14-2F2BC7FAD717}"/>
    <dgm:cxn modelId="{3D9FCAA7-2BE7-4226-9D70-21E4BC56F360}" type="presOf" srcId="{466FBEE9-C9A0-4B3C-85A6-E07602BF81D9}" destId="{A0C78624-8AD2-4515-9414-61BA67DA97D9}" srcOrd="0" destOrd="0" presId="urn:microsoft.com/office/officeart/2005/8/layout/vList6"/>
    <dgm:cxn modelId="{E8CB9177-D791-4B6E-894A-0F2A12CA201C}" srcId="{82C66192-1986-4CAE-835A-FDD74605D510}" destId="{62BA0EE4-D326-4E12-A668-EA93D4C9701E}" srcOrd="0" destOrd="0" parTransId="{42F42F9E-7D32-4AA0-8C2E-1511610299F3}" sibTransId="{1409B7E9-896D-4525-AB1E-1E5E6A438270}"/>
    <dgm:cxn modelId="{7954182B-C9C6-43DD-B45D-CE9F751E33F4}" type="presOf" srcId="{2B0E0340-CDFA-4004-8DB2-3BD6C749DD88}" destId="{8946E803-5875-48BD-8FE7-3BDAD3D3AA8B}" srcOrd="0" destOrd="0" presId="urn:microsoft.com/office/officeart/2005/8/layout/vList6"/>
    <dgm:cxn modelId="{DDED3343-C8A4-4C08-A4C4-DCFF9D5F7E87}" type="presOf" srcId="{82C66192-1986-4CAE-835A-FDD74605D510}" destId="{826576E0-BE91-4A11-B91D-75F0A876C412}" srcOrd="0" destOrd="0" presId="urn:microsoft.com/office/officeart/2005/8/layout/vList6"/>
    <dgm:cxn modelId="{46D6E0B1-E6A7-48D6-8DB9-79BB3135FFC7}" srcId="{82C66192-1986-4CAE-835A-FDD74605D510}" destId="{23BCF80D-DC0E-4E0A-B796-6E77DEE8D66B}" srcOrd="1" destOrd="0" parTransId="{1E7C69F6-6F92-44F6-9E3E-0C4A22713A8B}" sibTransId="{36F25D99-3AB1-4AEE-9052-0579025EAFF4}"/>
    <dgm:cxn modelId="{6053301C-4BE4-4924-B43C-C68EC937D2E9}" type="presOf" srcId="{62BA0EE4-D326-4E12-A668-EA93D4C9701E}" destId="{950288AC-244A-48ED-B38F-2246A6BDE2C3}" srcOrd="0" destOrd="0" presId="urn:microsoft.com/office/officeart/2005/8/layout/vList6"/>
    <dgm:cxn modelId="{CB7F403F-608B-458B-8B13-43E9499A29D9}" type="presOf" srcId="{15897F97-EA1C-4635-AC17-5928C107F266}" destId="{C7540B13-81F9-4FA5-A9FA-5818CDAD2E4A}" srcOrd="0" destOrd="0" presId="urn:microsoft.com/office/officeart/2005/8/layout/vList6"/>
    <dgm:cxn modelId="{E37945DF-AD99-4D26-95F1-F7EF40250F0B}" type="presOf" srcId="{23BCF80D-DC0E-4E0A-B796-6E77DEE8D66B}" destId="{950288AC-244A-48ED-B38F-2246A6BDE2C3}" srcOrd="0" destOrd="1" presId="urn:microsoft.com/office/officeart/2005/8/layout/vList6"/>
    <dgm:cxn modelId="{F0AFDD64-7CF6-40D9-A1AB-10E724654DD1}" type="presOf" srcId="{6B8BC81A-B5AC-4E33-9BEB-71BCD71D7044}" destId="{C7540B13-81F9-4FA5-A9FA-5818CDAD2E4A}" srcOrd="0" destOrd="1" presId="urn:microsoft.com/office/officeart/2005/8/layout/vList6"/>
    <dgm:cxn modelId="{CA696836-11A8-4266-B45E-A4CC435A1771}" srcId="{2B0E0340-CDFA-4004-8DB2-3BD6C749DD88}" destId="{6B8BC81A-B5AC-4E33-9BEB-71BCD71D7044}" srcOrd="1" destOrd="0" parTransId="{6FBFEEFC-AD6B-4C5D-B463-98994D1BC462}" sibTransId="{F9C8FCAE-2362-4723-91DF-1B6F017D59EC}"/>
    <dgm:cxn modelId="{0524FEB1-75FE-47F7-8A54-A4AC6AA26A65}" srcId="{466FBEE9-C9A0-4B3C-85A6-E07602BF81D9}" destId="{82C66192-1986-4CAE-835A-FDD74605D510}" srcOrd="0" destOrd="0" parTransId="{CAF700F1-D866-42F2-AC27-DC0A7098C4BF}" sibTransId="{8E0F7E3F-AB02-4531-A113-FD20D1FCEEC5}"/>
    <dgm:cxn modelId="{CCFB37B7-7CE8-4FC2-AB1C-F33DD116A618}" srcId="{466FBEE9-C9A0-4B3C-85A6-E07602BF81D9}" destId="{2B0E0340-CDFA-4004-8DB2-3BD6C749DD88}" srcOrd="1" destOrd="0" parTransId="{A231872C-1200-49C4-9042-562EE210FFE4}" sibTransId="{9270116F-76FC-478A-AC9C-929AB91437B8}"/>
    <dgm:cxn modelId="{389F6C9B-97B7-4244-99AF-B3D6D370FBCD}" type="presParOf" srcId="{A0C78624-8AD2-4515-9414-61BA67DA97D9}" destId="{A5B591D8-1DCB-4467-8960-25A1DB156BD5}" srcOrd="0" destOrd="0" presId="urn:microsoft.com/office/officeart/2005/8/layout/vList6"/>
    <dgm:cxn modelId="{D24D735D-AC85-42E0-8475-784AE8D39E67}" type="presParOf" srcId="{A5B591D8-1DCB-4467-8960-25A1DB156BD5}" destId="{826576E0-BE91-4A11-B91D-75F0A876C412}" srcOrd="0" destOrd="0" presId="urn:microsoft.com/office/officeart/2005/8/layout/vList6"/>
    <dgm:cxn modelId="{5AD87FFC-911E-432C-BDC1-73EEB538BD39}" type="presParOf" srcId="{A5B591D8-1DCB-4467-8960-25A1DB156BD5}" destId="{950288AC-244A-48ED-B38F-2246A6BDE2C3}" srcOrd="1" destOrd="0" presId="urn:microsoft.com/office/officeart/2005/8/layout/vList6"/>
    <dgm:cxn modelId="{17102E1C-DA4E-4DE1-B8A6-64A9CB8AE75C}" type="presParOf" srcId="{A0C78624-8AD2-4515-9414-61BA67DA97D9}" destId="{E981EE91-5D45-4752-99C9-AA789A6A4E3B}" srcOrd="1" destOrd="0" presId="urn:microsoft.com/office/officeart/2005/8/layout/vList6"/>
    <dgm:cxn modelId="{333D57FE-8977-4367-97B5-116758F2F1BF}" type="presParOf" srcId="{A0C78624-8AD2-4515-9414-61BA67DA97D9}" destId="{953EB481-2752-40E6-B160-0F35C1CC4522}" srcOrd="2" destOrd="0" presId="urn:microsoft.com/office/officeart/2005/8/layout/vList6"/>
    <dgm:cxn modelId="{7BB28E65-2140-4CF3-ADAE-562CBAB1EC47}" type="presParOf" srcId="{953EB481-2752-40E6-B160-0F35C1CC4522}" destId="{8946E803-5875-48BD-8FE7-3BDAD3D3AA8B}" srcOrd="0" destOrd="0" presId="urn:microsoft.com/office/officeart/2005/8/layout/vList6"/>
    <dgm:cxn modelId="{2E405A89-2B13-46BC-B6DD-1A52973443B2}" type="presParOf" srcId="{953EB481-2752-40E6-B160-0F35C1CC4522}" destId="{C7540B13-81F9-4FA5-A9FA-5818CDAD2E4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5C3E7-A72A-4263-B001-AF108BC7570F}">
      <dsp:nvSpPr>
        <dsp:cNvPr id="0" name=""/>
        <dsp:cNvSpPr/>
      </dsp:nvSpPr>
      <dsp:spPr>
        <a:xfrm rot="2562218">
          <a:off x="2923500" y="3255330"/>
          <a:ext cx="712279" cy="48251"/>
        </a:xfrm>
        <a:custGeom>
          <a:avLst/>
          <a:gdLst/>
          <a:ahLst/>
          <a:cxnLst/>
          <a:rect l="0" t="0" r="0" b="0"/>
          <a:pathLst>
            <a:path>
              <a:moveTo>
                <a:pt x="0" y="24125"/>
              </a:moveTo>
              <a:lnTo>
                <a:pt x="712279" y="241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F8F10C-9C99-4E25-895E-711FCDB529ED}">
      <dsp:nvSpPr>
        <dsp:cNvPr id="0" name=""/>
        <dsp:cNvSpPr/>
      </dsp:nvSpPr>
      <dsp:spPr>
        <a:xfrm>
          <a:off x="3017922" y="2283609"/>
          <a:ext cx="791963" cy="48251"/>
        </a:xfrm>
        <a:custGeom>
          <a:avLst/>
          <a:gdLst/>
          <a:ahLst/>
          <a:cxnLst/>
          <a:rect l="0" t="0" r="0" b="0"/>
          <a:pathLst>
            <a:path>
              <a:moveTo>
                <a:pt x="0" y="24125"/>
              </a:moveTo>
              <a:lnTo>
                <a:pt x="791963" y="241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97A905-3182-4E69-BAB0-D027D00BBE1E}">
      <dsp:nvSpPr>
        <dsp:cNvPr id="0" name=""/>
        <dsp:cNvSpPr/>
      </dsp:nvSpPr>
      <dsp:spPr>
        <a:xfrm rot="19105008">
          <a:off x="2913278" y="1305969"/>
          <a:ext cx="830490" cy="48251"/>
        </a:xfrm>
        <a:custGeom>
          <a:avLst/>
          <a:gdLst/>
          <a:ahLst/>
          <a:cxnLst/>
          <a:rect l="0" t="0" r="0" b="0"/>
          <a:pathLst>
            <a:path>
              <a:moveTo>
                <a:pt x="0" y="24125"/>
              </a:moveTo>
              <a:lnTo>
                <a:pt x="830490" y="241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46B7DC-7A19-427F-9C63-5461B9803F14}">
      <dsp:nvSpPr>
        <dsp:cNvPr id="0" name=""/>
        <dsp:cNvSpPr/>
      </dsp:nvSpPr>
      <dsp:spPr>
        <a:xfrm>
          <a:off x="1121863" y="1177460"/>
          <a:ext cx="2260550" cy="22605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6E5842-9910-46F3-B61B-42271E0EE3A4}">
      <dsp:nvSpPr>
        <dsp:cNvPr id="0" name=""/>
        <dsp:cNvSpPr/>
      </dsp:nvSpPr>
      <dsp:spPr>
        <a:xfrm>
          <a:off x="3479669" y="1806"/>
          <a:ext cx="1265473" cy="12654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Legal etiology</a:t>
          </a:r>
        </a:p>
      </dsp:txBody>
      <dsp:txXfrm>
        <a:off x="3664993" y="187130"/>
        <a:ext cx="894825" cy="894825"/>
      </dsp:txXfrm>
    </dsp:sp>
    <dsp:sp modelId="{6F74E5F1-A678-4FC5-A302-001D39F7C5E6}">
      <dsp:nvSpPr>
        <dsp:cNvPr id="0" name=""/>
        <dsp:cNvSpPr/>
      </dsp:nvSpPr>
      <dsp:spPr>
        <a:xfrm>
          <a:off x="4871690" y="1806"/>
          <a:ext cx="1898209" cy="1265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The study of laws and legal practices as causes of disease and disease risk</a:t>
          </a:r>
        </a:p>
      </dsp:txBody>
      <dsp:txXfrm>
        <a:off x="4871690" y="1806"/>
        <a:ext cx="1898209" cy="1265473"/>
      </dsp:txXfrm>
    </dsp:sp>
    <dsp:sp modelId="{B7E4EB2F-64F0-4480-BD6F-9FDB0460D39D}">
      <dsp:nvSpPr>
        <dsp:cNvPr id="0" name=""/>
        <dsp:cNvSpPr/>
      </dsp:nvSpPr>
      <dsp:spPr>
        <a:xfrm>
          <a:off x="3809886" y="1629570"/>
          <a:ext cx="1356330" cy="13563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Policy surveillance</a:t>
          </a:r>
        </a:p>
      </dsp:txBody>
      <dsp:txXfrm>
        <a:off x="4008516" y="1828200"/>
        <a:ext cx="959070" cy="959070"/>
      </dsp:txXfrm>
    </dsp:sp>
    <dsp:sp modelId="{4D22BF80-8EC0-49A3-8D41-71BF48E5F8AC}">
      <dsp:nvSpPr>
        <dsp:cNvPr id="0" name=""/>
        <dsp:cNvSpPr/>
      </dsp:nvSpPr>
      <dsp:spPr>
        <a:xfrm>
          <a:off x="5301849" y="1629570"/>
          <a:ext cx="2034495" cy="1356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The scientific tracking of policies important to health </a:t>
          </a:r>
          <a:r>
            <a:rPr lang="en-US" sz="1600" kern="1200" dirty="0">
              <a:sym typeface="Wingdings" panose="05000000000000000000" pitchFamily="2" charset="2"/>
            </a:rPr>
            <a:t> </a:t>
          </a:r>
          <a:r>
            <a:rPr lang="en-US" sz="1600" kern="1200" dirty="0"/>
            <a:t>Public access to legal information and data</a:t>
          </a:r>
        </a:p>
      </dsp:txBody>
      <dsp:txXfrm>
        <a:off x="5301849" y="1629570"/>
        <a:ext cx="2034495" cy="1356330"/>
      </dsp:txXfrm>
    </dsp:sp>
    <dsp:sp modelId="{7C016573-982D-44C8-8570-60CD719E7179}">
      <dsp:nvSpPr>
        <dsp:cNvPr id="0" name=""/>
        <dsp:cNvSpPr/>
      </dsp:nvSpPr>
      <dsp:spPr>
        <a:xfrm>
          <a:off x="3361555" y="3302763"/>
          <a:ext cx="1356330" cy="13563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Legal prevention and control</a:t>
          </a:r>
        </a:p>
      </dsp:txBody>
      <dsp:txXfrm>
        <a:off x="3560185" y="3501393"/>
        <a:ext cx="959070" cy="959070"/>
      </dsp:txXfrm>
    </dsp:sp>
    <dsp:sp modelId="{597BD7D8-5E12-4858-B161-9D96B7C9847F}">
      <dsp:nvSpPr>
        <dsp:cNvPr id="0" name=""/>
        <dsp:cNvSpPr/>
      </dsp:nvSpPr>
      <dsp:spPr>
        <a:xfrm>
          <a:off x="4853518" y="3302763"/>
          <a:ext cx="2034495" cy="1356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The study of laws and legal practices as interventions to prevent and control disease</a:t>
          </a:r>
        </a:p>
      </dsp:txBody>
      <dsp:txXfrm>
        <a:off x="4853518" y="3302763"/>
        <a:ext cx="2034495" cy="1356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288AC-244A-48ED-B38F-2246A6BDE2C3}">
      <dsp:nvSpPr>
        <dsp:cNvPr id="0" name=""/>
        <dsp:cNvSpPr/>
      </dsp:nvSpPr>
      <dsp:spPr>
        <a:xfrm>
          <a:off x="2438400" y="496"/>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Understand law and its operation in scientific terms</a:t>
          </a:r>
        </a:p>
        <a:p>
          <a:pPr marL="171450" lvl="1" indent="-171450" algn="l" defTabSz="844550">
            <a:lnSpc>
              <a:spcPct val="90000"/>
            </a:lnSpc>
            <a:spcBef>
              <a:spcPct val="0"/>
            </a:spcBef>
            <a:spcAft>
              <a:spcPct val="15000"/>
            </a:spcAft>
            <a:buChar char="••"/>
          </a:pPr>
          <a:r>
            <a:rPr lang="en-US" sz="1900" kern="1200" dirty="0"/>
            <a:t>Use scientific methods in legal work</a:t>
          </a:r>
        </a:p>
      </dsp:txBody>
      <dsp:txXfrm>
        <a:off x="2438400" y="242342"/>
        <a:ext cx="2932063" cy="1451073"/>
      </dsp:txXfrm>
    </dsp:sp>
    <dsp:sp modelId="{826576E0-BE91-4A11-B91D-75F0A876C412}">
      <dsp:nvSpPr>
        <dsp:cNvPr id="0" name=""/>
        <dsp:cNvSpPr/>
      </dsp:nvSpPr>
      <dsp:spPr>
        <a:xfrm>
          <a:off x="0" y="0"/>
          <a:ext cx="2438400"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a:t>Lawyers</a:t>
          </a:r>
        </a:p>
      </dsp:txBody>
      <dsp:txXfrm>
        <a:off x="94447" y="94447"/>
        <a:ext cx="2249506" cy="1745871"/>
      </dsp:txXfrm>
    </dsp:sp>
    <dsp:sp modelId="{C7540B13-81F9-4FA5-A9FA-5818CDAD2E4A}">
      <dsp:nvSpPr>
        <dsp:cNvPr id="0" name=""/>
        <dsp:cNvSpPr/>
      </dsp:nvSpPr>
      <dsp:spPr>
        <a:xfrm>
          <a:off x="2438400" y="2128738"/>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Understand and study law within PH science</a:t>
          </a:r>
        </a:p>
        <a:p>
          <a:pPr marL="171450" lvl="1" indent="-171450" algn="l" defTabSz="844550">
            <a:lnSpc>
              <a:spcPct val="90000"/>
            </a:lnSpc>
            <a:spcBef>
              <a:spcPct val="0"/>
            </a:spcBef>
            <a:spcAft>
              <a:spcPct val="15000"/>
            </a:spcAft>
            <a:buChar char="••"/>
          </a:pPr>
          <a:r>
            <a:rPr lang="en-US" sz="1900" kern="1200" dirty="0"/>
            <a:t>Monitor and timely evaluate legal interventions</a:t>
          </a:r>
        </a:p>
      </dsp:txBody>
      <dsp:txXfrm>
        <a:off x="2438400" y="2370584"/>
        <a:ext cx="2932063" cy="1451073"/>
      </dsp:txXfrm>
    </dsp:sp>
    <dsp:sp modelId="{8946E803-5875-48BD-8FE7-3BDAD3D3AA8B}">
      <dsp:nvSpPr>
        <dsp:cNvPr id="0" name=""/>
        <dsp:cNvSpPr/>
      </dsp:nvSpPr>
      <dsp:spPr>
        <a:xfrm>
          <a:off x="0" y="2128738"/>
          <a:ext cx="2438400"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a:t>Health professionals</a:t>
          </a:r>
        </a:p>
      </dsp:txBody>
      <dsp:txXfrm>
        <a:off x="94447" y="2223185"/>
        <a:ext cx="2249506" cy="1745871"/>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872" cy="496731"/>
          </a:xfrm>
          <a:prstGeom prst="rect">
            <a:avLst/>
          </a:prstGeom>
        </p:spPr>
        <p:txBody>
          <a:bodyPr vert="horz" lIns="91943" tIns="45971" rIns="91943" bIns="45971" rtlCol="0"/>
          <a:lstStyle>
            <a:lvl1pPr algn="l">
              <a:defRPr sz="1200"/>
            </a:lvl1pPr>
          </a:lstStyle>
          <a:p>
            <a:endParaRPr lang="fr-CH"/>
          </a:p>
        </p:txBody>
      </p:sp>
      <p:sp>
        <p:nvSpPr>
          <p:cNvPr id="3" name="Espace réservé de la date 2"/>
          <p:cNvSpPr>
            <a:spLocks noGrp="1"/>
          </p:cNvSpPr>
          <p:nvPr>
            <p:ph type="dt" sz="quarter" idx="1"/>
          </p:nvPr>
        </p:nvSpPr>
        <p:spPr>
          <a:xfrm>
            <a:off x="3850209" y="1"/>
            <a:ext cx="2945872" cy="496731"/>
          </a:xfrm>
          <a:prstGeom prst="rect">
            <a:avLst/>
          </a:prstGeom>
        </p:spPr>
        <p:txBody>
          <a:bodyPr vert="horz" lIns="91943" tIns="45971" rIns="91943" bIns="45971" rtlCol="0"/>
          <a:lstStyle>
            <a:lvl1pPr algn="r">
              <a:defRPr sz="1200"/>
            </a:lvl1pPr>
          </a:lstStyle>
          <a:p>
            <a:fld id="{48D77AFA-8142-4A5D-BEF7-94846DCD89A3}" type="datetimeFigureOut">
              <a:rPr lang="fr-CH" smtClean="0"/>
              <a:pPr/>
              <a:t>08.03.2020</a:t>
            </a:fld>
            <a:endParaRPr lang="fr-CH"/>
          </a:p>
        </p:txBody>
      </p:sp>
      <p:sp>
        <p:nvSpPr>
          <p:cNvPr id="4" name="Espace réservé du pied de page 3"/>
          <p:cNvSpPr>
            <a:spLocks noGrp="1"/>
          </p:cNvSpPr>
          <p:nvPr>
            <p:ph type="ftr" sz="quarter" idx="2"/>
          </p:nvPr>
        </p:nvSpPr>
        <p:spPr>
          <a:xfrm>
            <a:off x="1" y="9429898"/>
            <a:ext cx="2945872" cy="496731"/>
          </a:xfrm>
          <a:prstGeom prst="rect">
            <a:avLst/>
          </a:prstGeom>
        </p:spPr>
        <p:txBody>
          <a:bodyPr vert="horz" lIns="91943" tIns="45971" rIns="91943" bIns="45971"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50209" y="9429898"/>
            <a:ext cx="2945872" cy="496731"/>
          </a:xfrm>
          <a:prstGeom prst="rect">
            <a:avLst/>
          </a:prstGeom>
        </p:spPr>
        <p:txBody>
          <a:bodyPr vert="horz" lIns="91943" tIns="45971" rIns="91943" bIns="45971" rtlCol="0" anchor="b"/>
          <a:lstStyle>
            <a:lvl1pPr algn="r">
              <a:defRPr sz="1200"/>
            </a:lvl1pPr>
          </a:lstStyle>
          <a:p>
            <a:fld id="{C6B675F9-F7A3-4D31-A611-D1BE2901E2F9}" type="slidenum">
              <a:rPr lang="fr-CH" smtClean="0"/>
              <a:pPr/>
              <a:t>‹N°›</a:t>
            </a:fld>
            <a:endParaRPr lang="fr-CH"/>
          </a:p>
        </p:txBody>
      </p:sp>
    </p:spTree>
    <p:extLst>
      <p:ext uri="{BB962C8B-B14F-4D97-AF65-F5344CB8AC3E}">
        <p14:creationId xmlns:p14="http://schemas.microsoft.com/office/powerpoint/2010/main" val="4282307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411"/>
          </a:xfrm>
          <a:prstGeom prst="rect">
            <a:avLst/>
          </a:prstGeom>
        </p:spPr>
        <p:txBody>
          <a:bodyPr vert="horz" lIns="91943" tIns="45971" rIns="91943" bIns="45971" rtlCol="0"/>
          <a:lstStyle>
            <a:lvl1pPr algn="l">
              <a:defRPr sz="1200"/>
            </a:lvl1pPr>
          </a:lstStyle>
          <a:p>
            <a:endParaRPr lang="fr-CH"/>
          </a:p>
        </p:txBody>
      </p:sp>
      <p:sp>
        <p:nvSpPr>
          <p:cNvPr id="3" name="Espace réservé de la date 2"/>
          <p:cNvSpPr>
            <a:spLocks noGrp="1"/>
          </p:cNvSpPr>
          <p:nvPr>
            <p:ph type="dt" idx="1"/>
          </p:nvPr>
        </p:nvSpPr>
        <p:spPr>
          <a:xfrm>
            <a:off x="3850443" y="1"/>
            <a:ext cx="2945659" cy="496411"/>
          </a:xfrm>
          <a:prstGeom prst="rect">
            <a:avLst/>
          </a:prstGeom>
        </p:spPr>
        <p:txBody>
          <a:bodyPr vert="horz" lIns="91943" tIns="45971" rIns="91943" bIns="45971" rtlCol="0"/>
          <a:lstStyle>
            <a:lvl1pPr algn="r">
              <a:defRPr sz="1200"/>
            </a:lvl1pPr>
          </a:lstStyle>
          <a:p>
            <a:fld id="{B0CFFC3C-69A4-44AD-B714-35F38309A786}" type="datetimeFigureOut">
              <a:rPr lang="fr-CH" smtClean="0"/>
              <a:pPr/>
              <a:t>08.03.2020</a:t>
            </a:fld>
            <a:endParaRPr lang="fr-CH"/>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943" tIns="45971" rIns="91943" bIns="45971" rtlCol="0" anchor="ctr"/>
          <a:lstStyle/>
          <a:p>
            <a:endParaRPr lang="fr-CH"/>
          </a:p>
        </p:txBody>
      </p:sp>
      <p:sp>
        <p:nvSpPr>
          <p:cNvPr id="5" name="Espace réservé des commentaires 4"/>
          <p:cNvSpPr>
            <a:spLocks noGrp="1"/>
          </p:cNvSpPr>
          <p:nvPr>
            <p:ph type="body" sz="quarter" idx="3"/>
          </p:nvPr>
        </p:nvSpPr>
        <p:spPr>
          <a:xfrm>
            <a:off x="679768" y="4715908"/>
            <a:ext cx="5438140" cy="4467701"/>
          </a:xfrm>
          <a:prstGeom prst="rect">
            <a:avLst/>
          </a:prstGeom>
        </p:spPr>
        <p:txBody>
          <a:bodyPr vert="horz" lIns="91943" tIns="45971" rIns="91943" bIns="45971"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1" y="9430091"/>
            <a:ext cx="2945659" cy="496411"/>
          </a:xfrm>
          <a:prstGeom prst="rect">
            <a:avLst/>
          </a:prstGeom>
        </p:spPr>
        <p:txBody>
          <a:bodyPr vert="horz" lIns="91943" tIns="45971" rIns="91943" bIns="45971"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943" tIns="45971" rIns="91943" bIns="45971" rtlCol="0" anchor="b"/>
          <a:lstStyle>
            <a:lvl1pPr algn="r">
              <a:defRPr sz="1200"/>
            </a:lvl1pPr>
          </a:lstStyle>
          <a:p>
            <a:fld id="{5C291C47-5F98-4FC6-92AE-E051D8D8B722}" type="slidenum">
              <a:rPr lang="fr-CH" smtClean="0"/>
              <a:pPr/>
              <a:t>‹N°›</a:t>
            </a:fld>
            <a:endParaRPr lang="fr-CH"/>
          </a:p>
        </p:txBody>
      </p:sp>
    </p:spTree>
    <p:extLst>
      <p:ext uri="{BB962C8B-B14F-4D97-AF65-F5344CB8AC3E}">
        <p14:creationId xmlns:p14="http://schemas.microsoft.com/office/powerpoint/2010/main" val="235846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21711-1AFB-5047-B880-EFF1A8942F79}" type="slidenum">
              <a:rPr lang="en-US" smtClean="0"/>
              <a:t>3</a:t>
            </a:fld>
            <a:endParaRPr lang="en-US"/>
          </a:p>
        </p:txBody>
      </p:sp>
    </p:spTree>
    <p:extLst>
      <p:ext uri="{BB962C8B-B14F-4D97-AF65-F5344CB8AC3E}">
        <p14:creationId xmlns:p14="http://schemas.microsoft.com/office/powerpoint/2010/main" val="93451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783621-22C2-4724-8570-5CDF0675878D}" type="slidenum">
              <a:rPr lang="en-US" altLang="fr-FR"/>
              <a:pPr eaLnBrk="1" hangingPunct="1"/>
              <a:t>21</a:t>
            </a:fld>
            <a:endParaRPr lang="en-US" altLang="fr-F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extLst>
      <p:ext uri="{BB962C8B-B14F-4D97-AF65-F5344CB8AC3E}">
        <p14:creationId xmlns:p14="http://schemas.microsoft.com/office/powerpoint/2010/main" val="1361630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5C291C47-5F98-4FC6-92AE-E051D8D8B722}" type="slidenum">
              <a:rPr lang="fr-CH" smtClean="0"/>
              <a:pPr/>
              <a:t>22</a:t>
            </a:fld>
            <a:endParaRPr lang="fr-CH"/>
          </a:p>
        </p:txBody>
      </p:sp>
    </p:spTree>
    <p:extLst>
      <p:ext uri="{BB962C8B-B14F-4D97-AF65-F5344CB8AC3E}">
        <p14:creationId xmlns:p14="http://schemas.microsoft.com/office/powerpoint/2010/main" val="3494233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21711-1AFB-5047-B880-EFF1A8942F79}" type="slidenum">
              <a:rPr lang="en-US" smtClean="0"/>
              <a:t>27</a:t>
            </a:fld>
            <a:endParaRPr lang="en-US"/>
          </a:p>
        </p:txBody>
      </p:sp>
    </p:spTree>
    <p:extLst>
      <p:ext uri="{BB962C8B-B14F-4D97-AF65-F5344CB8AC3E}">
        <p14:creationId xmlns:p14="http://schemas.microsoft.com/office/powerpoint/2010/main" val="1995208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21711-1AFB-5047-B880-EFF1A8942F79}" type="slidenum">
              <a:rPr lang="en-US" smtClean="0"/>
              <a:t>28</a:t>
            </a:fld>
            <a:endParaRPr lang="en-US"/>
          </a:p>
        </p:txBody>
      </p:sp>
    </p:spTree>
    <p:extLst>
      <p:ext uri="{BB962C8B-B14F-4D97-AF65-F5344CB8AC3E}">
        <p14:creationId xmlns:p14="http://schemas.microsoft.com/office/powerpoint/2010/main" val="2518703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21711-1AFB-5047-B880-EFF1A8942F79}" type="slidenum">
              <a:rPr lang="en-US" smtClean="0"/>
              <a:t>33</a:t>
            </a:fld>
            <a:endParaRPr lang="en-US"/>
          </a:p>
        </p:txBody>
      </p:sp>
    </p:spTree>
    <p:extLst>
      <p:ext uri="{BB962C8B-B14F-4D97-AF65-F5344CB8AC3E}">
        <p14:creationId xmlns:p14="http://schemas.microsoft.com/office/powerpoint/2010/main" val="3380907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4AA102-1F54-4F50-99F3-971DD817DFB8}" type="slidenum">
              <a:rPr lang="en-US" smtClean="0"/>
              <a:t>35</a:t>
            </a:fld>
            <a:endParaRPr lang="en-US"/>
          </a:p>
        </p:txBody>
      </p:sp>
    </p:spTree>
    <p:extLst>
      <p:ext uri="{BB962C8B-B14F-4D97-AF65-F5344CB8AC3E}">
        <p14:creationId xmlns:p14="http://schemas.microsoft.com/office/powerpoint/2010/main" val="3914403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as I thought about this as public health law, another diagram came to mind:</a:t>
            </a:r>
          </a:p>
          <a:p>
            <a:endParaRPr lang="en-US" dirty="0"/>
          </a:p>
        </p:txBody>
      </p:sp>
      <p:sp>
        <p:nvSpPr>
          <p:cNvPr id="4" name="Slide Number Placeholder 3"/>
          <p:cNvSpPr>
            <a:spLocks noGrp="1"/>
          </p:cNvSpPr>
          <p:nvPr>
            <p:ph type="sldNum" sz="quarter" idx="10"/>
          </p:nvPr>
        </p:nvSpPr>
        <p:spPr/>
        <p:txBody>
          <a:bodyPr/>
          <a:lstStyle/>
          <a:p>
            <a:fld id="{1B121711-1AFB-5047-B880-EFF1A8942F79}" type="slidenum">
              <a:rPr lang="en-US" smtClean="0"/>
              <a:t>38</a:t>
            </a:fld>
            <a:endParaRPr lang="en-US"/>
          </a:p>
        </p:txBody>
      </p:sp>
    </p:spTree>
    <p:extLst>
      <p:ext uri="{BB962C8B-B14F-4D97-AF65-F5344CB8AC3E}">
        <p14:creationId xmlns:p14="http://schemas.microsoft.com/office/powerpoint/2010/main" val="4015638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21711-1AFB-5047-B880-EFF1A8942F79}" type="slidenum">
              <a:rPr lang="en-US" smtClean="0"/>
              <a:t>40</a:t>
            </a:fld>
            <a:endParaRPr lang="en-US"/>
          </a:p>
        </p:txBody>
      </p:sp>
    </p:spTree>
    <p:extLst>
      <p:ext uri="{BB962C8B-B14F-4D97-AF65-F5344CB8AC3E}">
        <p14:creationId xmlns:p14="http://schemas.microsoft.com/office/powerpoint/2010/main" val="2082881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21711-1AFB-5047-B880-EFF1A8942F79}" type="slidenum">
              <a:rPr lang="en-US" smtClean="0"/>
              <a:t>42</a:t>
            </a:fld>
            <a:endParaRPr lang="en-US"/>
          </a:p>
        </p:txBody>
      </p:sp>
    </p:spTree>
    <p:extLst>
      <p:ext uri="{BB962C8B-B14F-4D97-AF65-F5344CB8AC3E}">
        <p14:creationId xmlns:p14="http://schemas.microsoft.com/office/powerpoint/2010/main" val="395716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5C291C47-5F98-4FC6-92AE-E051D8D8B722}" type="slidenum">
              <a:rPr lang="fr-CH" smtClean="0"/>
              <a:pPr/>
              <a:t>5</a:t>
            </a:fld>
            <a:endParaRPr lang="fr-CH"/>
          </a:p>
        </p:txBody>
      </p:sp>
    </p:spTree>
    <p:extLst>
      <p:ext uri="{BB962C8B-B14F-4D97-AF65-F5344CB8AC3E}">
        <p14:creationId xmlns:p14="http://schemas.microsoft.com/office/powerpoint/2010/main" val="64211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048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H"/>
          </a:p>
        </p:txBody>
      </p:sp>
      <p:sp>
        <p:nvSpPr>
          <p:cNvPr id="2048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F435E6-559A-4304-BFB5-71EA5ADE7A75}" type="slidenum">
              <a:rPr lang="fr-CH">
                <a:cs typeface="Arial" charset="0"/>
              </a:rPr>
              <a:pPr fontAlgn="base">
                <a:spcBef>
                  <a:spcPct val="0"/>
                </a:spcBef>
                <a:spcAft>
                  <a:spcPct val="0"/>
                </a:spcAft>
              </a:pPr>
              <a:t>8</a:t>
            </a:fld>
            <a:endParaRPr lang="fr-CH">
              <a:cs typeface="Arial" charset="0"/>
            </a:endParaRPr>
          </a:p>
        </p:txBody>
      </p:sp>
    </p:spTree>
    <p:extLst>
      <p:ext uri="{BB962C8B-B14F-4D97-AF65-F5344CB8AC3E}">
        <p14:creationId xmlns:p14="http://schemas.microsoft.com/office/powerpoint/2010/main" val="2637170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a:ln/>
        </p:spPr>
      </p:sp>
      <p:sp>
        <p:nvSpPr>
          <p:cNvPr id="6553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a:p>
        </p:txBody>
      </p:sp>
      <p:sp>
        <p:nvSpPr>
          <p:cNvPr id="65540" name="Espace réservé du numéro de diapositive 3"/>
          <p:cNvSpPr txBox="1">
            <a:spLocks noGrp="1"/>
          </p:cNvSpPr>
          <p:nvPr/>
        </p:nvSpPr>
        <p:spPr bwMode="auto">
          <a:xfrm>
            <a:off x="3900893" y="9518171"/>
            <a:ext cx="2985670" cy="50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7" tIns="45978" rIns="91957" bIns="45978"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CC755FE-714B-4EC5-A227-FFB3DCAB73EA}" type="slidenum">
              <a:rPr lang="fr-CH" altLang="fr-FR" sz="1200">
                <a:cs typeface="Arial" charset="0"/>
              </a:rPr>
              <a:pPr algn="r" eaLnBrk="1" hangingPunct="1"/>
              <a:t>9</a:t>
            </a:fld>
            <a:endParaRPr lang="fr-CH" altLang="fr-FR" sz="1200">
              <a:cs typeface="Arial" charset="0"/>
            </a:endParaRPr>
          </a:p>
        </p:txBody>
      </p:sp>
    </p:spTree>
    <p:extLst>
      <p:ext uri="{BB962C8B-B14F-4D97-AF65-F5344CB8AC3E}">
        <p14:creationId xmlns:p14="http://schemas.microsoft.com/office/powerpoint/2010/main" val="1932955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5C291C47-5F98-4FC6-92AE-E051D8D8B722}" type="slidenum">
              <a:rPr lang="fr-CH" smtClean="0"/>
              <a:pPr/>
              <a:t>10</a:t>
            </a:fld>
            <a:endParaRPr lang="fr-CH"/>
          </a:p>
        </p:txBody>
      </p:sp>
    </p:spTree>
    <p:extLst>
      <p:ext uri="{BB962C8B-B14F-4D97-AF65-F5344CB8AC3E}">
        <p14:creationId xmlns:p14="http://schemas.microsoft.com/office/powerpoint/2010/main" val="1324744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A17B97-1750-453D-A199-E38457D1DBFF}" type="slidenum">
              <a:rPr lang="fr-FR" altLang="fr-FR"/>
              <a:pPr/>
              <a:t>11</a:t>
            </a:fld>
            <a:endParaRPr lang="fr-FR" altLang="fr-F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r-CH" altLang="fr-FR"/>
          </a:p>
        </p:txBody>
      </p:sp>
    </p:spTree>
    <p:extLst>
      <p:ext uri="{BB962C8B-B14F-4D97-AF65-F5344CB8AC3E}">
        <p14:creationId xmlns:p14="http://schemas.microsoft.com/office/powerpoint/2010/main" val="275260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5C291C47-5F98-4FC6-92AE-E051D8D8B722}" type="slidenum">
              <a:rPr lang="fr-CH" smtClean="0"/>
              <a:pPr/>
              <a:t>13</a:t>
            </a:fld>
            <a:endParaRPr lang="fr-CH"/>
          </a:p>
        </p:txBody>
      </p:sp>
    </p:spTree>
    <p:extLst>
      <p:ext uri="{BB962C8B-B14F-4D97-AF65-F5344CB8AC3E}">
        <p14:creationId xmlns:p14="http://schemas.microsoft.com/office/powerpoint/2010/main" val="2536241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6E303D-1C74-460F-9B8C-633F4D941D1A}" type="slidenum">
              <a:rPr lang="en-US" altLang="fr-FR"/>
              <a:pPr eaLnBrk="1" hangingPunct="1"/>
              <a:t>16</a:t>
            </a:fld>
            <a:endParaRPr lang="en-US" altLang="fr-F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extLst>
      <p:ext uri="{BB962C8B-B14F-4D97-AF65-F5344CB8AC3E}">
        <p14:creationId xmlns:p14="http://schemas.microsoft.com/office/powerpoint/2010/main" val="3739056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937F9C0-32E0-4B4D-AB7C-9E2BA2CBDB50}" type="slidenum">
              <a:rPr lang="en-US" altLang="fr-FR"/>
              <a:pPr eaLnBrk="1" hangingPunct="1"/>
              <a:t>20</a:t>
            </a:fld>
            <a:endParaRPr lang="en-US" altLang="fr-F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extLst>
      <p:ext uri="{BB962C8B-B14F-4D97-AF65-F5344CB8AC3E}">
        <p14:creationId xmlns:p14="http://schemas.microsoft.com/office/powerpoint/2010/main" val="4260804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86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0984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165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988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143000" y="457200"/>
            <a:ext cx="6477000" cy="838200"/>
          </a:xfrm>
          <a:prstGeom prst="rect">
            <a:avLst/>
          </a:prstGeom>
        </p:spPr>
        <p:txBody>
          <a:bodyPr/>
          <a:lstStyle/>
          <a:p>
            <a:r>
              <a:rPr lang="fr-FR"/>
              <a:t>Modifiez le style du titre</a:t>
            </a:r>
            <a:endParaRPr lang="fr-CH"/>
          </a:p>
        </p:txBody>
      </p:sp>
      <p:sp>
        <p:nvSpPr>
          <p:cNvPr id="3" name="Espace réservé du contenu 2"/>
          <p:cNvSpPr>
            <a:spLocks noGrp="1"/>
          </p:cNvSpPr>
          <p:nvPr>
            <p:ph idx="1"/>
          </p:nvPr>
        </p:nvSpPr>
        <p:spPr>
          <a:xfrm>
            <a:off x="1143000" y="1905000"/>
            <a:ext cx="7772400" cy="4343400"/>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a:xfrm>
            <a:off x="914400" y="6324600"/>
            <a:ext cx="1905000" cy="457200"/>
          </a:xfrm>
          <a:prstGeom prst="rect">
            <a:avLst/>
          </a:prstGeom>
        </p:spPr>
        <p:txBody>
          <a:bodyPr/>
          <a:lstStyle>
            <a:lvl1pPr>
              <a:defRPr/>
            </a:lvl1pPr>
          </a:lstStyle>
          <a:p>
            <a:endParaRPr lang="fr-FR" altLang="fr-FR"/>
          </a:p>
        </p:txBody>
      </p:sp>
      <p:sp>
        <p:nvSpPr>
          <p:cNvPr id="5" name="Espace réservé du pied de page 4"/>
          <p:cNvSpPr>
            <a:spLocks noGrp="1"/>
          </p:cNvSpPr>
          <p:nvPr>
            <p:ph type="ftr" sz="quarter" idx="11"/>
          </p:nvPr>
        </p:nvSpPr>
        <p:spPr>
          <a:xfrm>
            <a:off x="3352800" y="6400800"/>
            <a:ext cx="2743200" cy="304800"/>
          </a:xfrm>
          <a:prstGeom prst="rect">
            <a:avLst/>
          </a:prstGeom>
        </p:spPr>
        <p:txBody>
          <a:bodyPr/>
          <a:lstStyle>
            <a:lvl1pPr>
              <a:defRPr/>
            </a:lvl1pPr>
          </a:lstStyle>
          <a:p>
            <a:r>
              <a:rPr lang="fr-CH" altLang="fr-FR"/>
              <a:t>ECTMIH 2015 - Basel</a:t>
            </a:r>
          </a:p>
        </p:txBody>
      </p:sp>
      <p:sp>
        <p:nvSpPr>
          <p:cNvPr id="6" name="Espace réservé du numéro de diapositive 5"/>
          <p:cNvSpPr>
            <a:spLocks noGrp="1"/>
          </p:cNvSpPr>
          <p:nvPr>
            <p:ph type="sldNum" sz="quarter" idx="12"/>
          </p:nvPr>
        </p:nvSpPr>
        <p:spPr>
          <a:xfrm>
            <a:off x="6781800" y="6324600"/>
            <a:ext cx="1905000" cy="457200"/>
          </a:xfrm>
          <a:prstGeom prst="rect">
            <a:avLst/>
          </a:prstGeom>
        </p:spPr>
        <p:txBody>
          <a:bodyPr/>
          <a:lstStyle>
            <a:lvl1pPr>
              <a:defRPr/>
            </a:lvl1pPr>
          </a:lstStyle>
          <a:p>
            <a:fld id="{D03DEEED-AE17-4274-B60C-1885C3AB9F40}" type="slidenum">
              <a:rPr lang="fr-FR" altLang="fr-FR"/>
              <a:pPr/>
              <a:t>‹N°›</a:t>
            </a:fld>
            <a:endParaRPr lang="fr-FR" altLang="fr-FR"/>
          </a:p>
        </p:txBody>
      </p:sp>
    </p:spTree>
    <p:extLst>
      <p:ext uri="{BB962C8B-B14F-4D97-AF65-F5344CB8AC3E}">
        <p14:creationId xmlns:p14="http://schemas.microsoft.com/office/powerpoint/2010/main" val="296464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3" name="Espace réservé du contenu 2"/>
          <p:cNvSpPr>
            <a:spLocks noGrp="1"/>
          </p:cNvSpPr>
          <p:nvPr>
            <p:ph sz="quarter" idx="10"/>
          </p:nvPr>
        </p:nvSpPr>
        <p:spPr>
          <a:xfrm>
            <a:off x="539552" y="1268760"/>
            <a:ext cx="8064699" cy="5040560"/>
          </a:xfrm>
          <a:prstGeom prst="rect">
            <a:avLst/>
          </a:prstGeo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Titre 5"/>
          <p:cNvSpPr>
            <a:spLocks noGrp="1"/>
          </p:cNvSpPr>
          <p:nvPr>
            <p:ph type="title"/>
          </p:nvPr>
        </p:nvSpPr>
        <p:spPr>
          <a:xfrm>
            <a:off x="755576" y="260648"/>
            <a:ext cx="6840760" cy="1152128"/>
          </a:xfrm>
          <a:prstGeom prst="rect">
            <a:avLst/>
          </a:prstGeom>
          <a:ln w="25400">
            <a:noFill/>
          </a:ln>
        </p:spPr>
        <p:txBody>
          <a:bodyPr/>
          <a:lstStyle>
            <a:lvl1pPr marL="0" algn="ctr">
              <a:spcBef>
                <a:spcPts val="0"/>
              </a:spcBef>
              <a:spcAft>
                <a:spcPts val="0"/>
              </a:spcAft>
              <a:defRPr sz="2000" b="1" i="0" u="none" cap="small" baseline="0">
                <a:solidFill>
                  <a:schemeClr val="tx2"/>
                </a:solidFill>
                <a:uFill>
                  <a:solidFill>
                    <a:schemeClr val="tx2"/>
                  </a:solidFill>
                </a:uFill>
              </a:defRPr>
            </a:lvl1pPr>
          </a:lstStyle>
          <a:p>
            <a:r>
              <a:rPr lang="fr-FR" dirty="0"/>
              <a:t>Modifiez le style du titre</a:t>
            </a:r>
          </a:p>
        </p:txBody>
      </p:sp>
      <p:cxnSp>
        <p:nvCxnSpPr>
          <p:cNvPr id="7" name="Connecteur droit 6"/>
          <p:cNvCxnSpPr/>
          <p:nvPr userDrawn="1"/>
        </p:nvCxnSpPr>
        <p:spPr>
          <a:xfrm>
            <a:off x="971600" y="908720"/>
            <a:ext cx="6120680"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565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92163"/>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39624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600200"/>
            <a:ext cx="39624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2890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2" name="Title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3677990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cstate="print"/>
          <a:srcRect/>
          <a:stretch>
            <a:fillRect/>
          </a:stretch>
        </p:blipFill>
        <p:spPr bwMode="auto">
          <a:xfrm>
            <a:off x="179512" y="205027"/>
            <a:ext cx="1152128" cy="735739"/>
          </a:xfrm>
          <a:prstGeom prst="rect">
            <a:avLst/>
          </a:prstGeom>
          <a:noFill/>
          <a:ln w="9525">
            <a:noFill/>
            <a:miter lim="800000"/>
            <a:headEnd/>
            <a:tailEnd/>
          </a:ln>
        </p:spPr>
      </p:pic>
    </p:spTree>
    <p:extLst>
      <p:ext uri="{BB962C8B-B14F-4D97-AF65-F5344CB8AC3E}">
        <p14:creationId xmlns:p14="http://schemas.microsoft.com/office/powerpoint/2010/main" val="2539981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re et texte vertical">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re vertical et text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C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CH"/>
          </a:p>
        </p:txBody>
      </p:sp>
      <p:sp>
        <p:nvSpPr>
          <p:cNvPr id="4" name="Date Placeholder 3"/>
          <p:cNvSpPr>
            <a:spLocks noGrp="1"/>
          </p:cNvSpPr>
          <p:nvPr>
            <p:ph type="dt" sz="half" idx="10"/>
          </p:nvPr>
        </p:nvSpPr>
        <p:spPr/>
        <p:txBody>
          <a:bodyPr/>
          <a:lstStyle/>
          <a:p>
            <a:fld id="{D86E6F8B-1BB1-4D82-86C3-BBC05A11561B}" type="datetimeFigureOut">
              <a:rPr lang="de-CH" smtClean="0"/>
              <a:t>08.03.2020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856500B1-2654-4C9A-8970-EEDDA7E74ED4}" type="slidenum">
              <a:rPr lang="de-CH" smtClean="0"/>
              <a:t>‹N°›</a:t>
            </a:fld>
            <a:endParaRPr lang="de-CH"/>
          </a:p>
        </p:txBody>
      </p:sp>
    </p:spTree>
    <p:extLst>
      <p:ext uri="{BB962C8B-B14F-4D97-AF65-F5344CB8AC3E}">
        <p14:creationId xmlns:p14="http://schemas.microsoft.com/office/powerpoint/2010/main" val="2855411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42950" y="2227591"/>
            <a:ext cx="7772400" cy="2387600"/>
          </a:xfrm>
        </p:spPr>
        <p:txBody>
          <a:bodyPr anchor="b">
            <a:normAutofit/>
          </a:bodyPr>
          <a:lstStyle>
            <a:lvl1pPr algn="l">
              <a:defRPr sz="5400">
                <a:solidFill>
                  <a:schemeClr val="tx1"/>
                </a:solidFill>
                <a:latin typeface="+mn-lt"/>
              </a:defRPr>
            </a:lvl1pPr>
          </a:lstStyle>
          <a:p>
            <a:r>
              <a:rPr lang="en-US" dirty="0"/>
              <a:t>Lecture title</a:t>
            </a:r>
          </a:p>
        </p:txBody>
      </p:sp>
      <p:sp>
        <p:nvSpPr>
          <p:cNvPr id="3" name="Subtitle 2"/>
          <p:cNvSpPr>
            <a:spLocks noGrp="1"/>
          </p:cNvSpPr>
          <p:nvPr>
            <p:ph type="subTitle" idx="1" hasCustomPrompt="1"/>
          </p:nvPr>
        </p:nvSpPr>
        <p:spPr>
          <a:xfrm>
            <a:off x="742950" y="4993899"/>
            <a:ext cx="6858000" cy="413370"/>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Lecturer’s name </a:t>
            </a:r>
          </a:p>
        </p:txBody>
      </p:sp>
      <p:sp>
        <p:nvSpPr>
          <p:cNvPr id="11" name="Text Placeholder 2">
            <a:extLst>
              <a:ext uri="{FF2B5EF4-FFF2-40B4-BE49-F238E27FC236}">
                <a16:creationId xmlns:a16="http://schemas.microsoft.com/office/drawing/2014/main" id="{4BEC00D7-0C4B-6840-B9AB-3E433912A5EB}"/>
              </a:ext>
            </a:extLst>
          </p:cNvPr>
          <p:cNvSpPr>
            <a:spLocks noGrp="1"/>
          </p:cNvSpPr>
          <p:nvPr>
            <p:ph type="body" idx="13" hasCustomPrompt="1"/>
          </p:nvPr>
        </p:nvSpPr>
        <p:spPr>
          <a:xfrm>
            <a:off x="628650" y="6348952"/>
            <a:ext cx="7886700" cy="384285"/>
          </a:xfrm>
        </p:spPr>
        <p:txBody>
          <a:bodyPr>
            <a:normAutofit/>
          </a:bodyPr>
          <a:lstStyle>
            <a:lvl1pPr marL="0" indent="0" algn="r">
              <a:buNone/>
              <a:defRPr sz="12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Date</a:t>
            </a:r>
          </a:p>
        </p:txBody>
      </p:sp>
      <p:pic>
        <p:nvPicPr>
          <p:cNvPr id="13" name="Picture 12">
            <a:extLst>
              <a:ext uri="{FF2B5EF4-FFF2-40B4-BE49-F238E27FC236}">
                <a16:creationId xmlns:a16="http://schemas.microsoft.com/office/drawing/2014/main" id="{D07A92F9-5CE6-FA43-98C8-3C340058806D}"/>
              </a:ext>
            </a:extLst>
          </p:cNvPr>
          <p:cNvPicPr>
            <a:picLocks noChangeAspect="1"/>
          </p:cNvPicPr>
          <p:nvPr userDrawn="1"/>
        </p:nvPicPr>
        <p:blipFill>
          <a:blip r:embed="rId2"/>
          <a:stretch>
            <a:fillRect/>
          </a:stretch>
        </p:blipFill>
        <p:spPr>
          <a:xfrm>
            <a:off x="756860" y="109545"/>
            <a:ext cx="2916644" cy="1525926"/>
          </a:xfrm>
          <a:prstGeom prst="rect">
            <a:avLst/>
          </a:prstGeom>
        </p:spPr>
      </p:pic>
      <p:pic>
        <p:nvPicPr>
          <p:cNvPr id="1026" name="Picture 2" descr="Vaizdo rezultatas pagal užklausą „ETH logo“">
            <a:extLst>
              <a:ext uri="{FF2B5EF4-FFF2-40B4-BE49-F238E27FC236}">
                <a16:creationId xmlns:a16="http://schemas.microsoft.com/office/drawing/2014/main" id="{090C5754-6D9A-7547-B5E2-02278BE2557F}"/>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054" t="9012" r="3350" b="9798"/>
          <a:stretch/>
        </p:blipFill>
        <p:spPr bwMode="auto">
          <a:xfrm>
            <a:off x="5979382" y="387382"/>
            <a:ext cx="3099519" cy="1048866"/>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16">
            <a:extLst>
              <a:ext uri="{FF2B5EF4-FFF2-40B4-BE49-F238E27FC236}">
                <a16:creationId xmlns:a16="http://schemas.microsoft.com/office/drawing/2014/main" id="{479DE585-3CA3-CB48-995F-3AD3184F3CB6}"/>
              </a:ext>
            </a:extLst>
          </p:cNvPr>
          <p:cNvSpPr>
            <a:spLocks noGrp="1"/>
          </p:cNvSpPr>
          <p:nvPr>
            <p:ph type="body" sz="quarter" idx="15" hasCustomPrompt="1"/>
          </p:nvPr>
        </p:nvSpPr>
        <p:spPr>
          <a:xfrm>
            <a:off x="742950" y="5380966"/>
            <a:ext cx="6858000" cy="407587"/>
          </a:xfrm>
        </p:spPr>
        <p:txBody>
          <a:bodyPr>
            <a:noAutofit/>
          </a:bodyPr>
          <a:lstStyle>
            <a:lvl1pPr marL="0" indent="0">
              <a:buNone/>
              <a:defRPr sz="2400">
                <a:solidFill>
                  <a:schemeClr val="bg1">
                    <a:lumMod val="50000"/>
                  </a:schemeClr>
                </a:solidFill>
              </a:defRPr>
            </a:lvl1pPr>
          </a:lstStyle>
          <a:p>
            <a:pPr lvl="0"/>
            <a:r>
              <a:rPr lang="en-US" dirty="0"/>
              <a:t>Affiliation</a:t>
            </a:r>
          </a:p>
        </p:txBody>
      </p:sp>
      <p:cxnSp>
        <p:nvCxnSpPr>
          <p:cNvPr id="19" name="Straight Connector 18">
            <a:extLst>
              <a:ext uri="{FF2B5EF4-FFF2-40B4-BE49-F238E27FC236}">
                <a16:creationId xmlns:a16="http://schemas.microsoft.com/office/drawing/2014/main" id="{518B24AA-2F21-094E-A25A-7346C432E5C8}"/>
              </a:ext>
            </a:extLst>
          </p:cNvPr>
          <p:cNvCxnSpPr/>
          <p:nvPr userDrawn="1"/>
        </p:nvCxnSpPr>
        <p:spPr>
          <a:xfrm>
            <a:off x="0" y="619787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B0AE6C4-213E-164C-BD08-D0F39B675D36}"/>
              </a:ext>
            </a:extLst>
          </p:cNvPr>
          <p:cNvSpPr>
            <a:spLocks noGrp="1"/>
          </p:cNvSpPr>
          <p:nvPr>
            <p:ph type="body" sz="quarter" idx="16" hasCustomPrompt="1"/>
          </p:nvPr>
        </p:nvSpPr>
        <p:spPr>
          <a:xfrm>
            <a:off x="3927475" y="565150"/>
            <a:ext cx="1916734" cy="1176338"/>
          </a:xfrm>
        </p:spPr>
        <p:txBody>
          <a:bodyPr/>
          <a:lstStyle>
            <a:lvl1pPr marL="0" indent="0">
              <a:buNone/>
              <a:defRPr>
                <a:solidFill>
                  <a:srgbClr val="FF0000"/>
                </a:solidFill>
              </a:defRPr>
            </a:lvl1pPr>
          </a:lstStyle>
          <a:p>
            <a:pPr lvl="0"/>
            <a:r>
              <a:rPr lang="en-US" dirty="0"/>
              <a:t>Place your logo here</a:t>
            </a:r>
          </a:p>
        </p:txBody>
      </p:sp>
    </p:spTree>
    <p:extLst>
      <p:ext uri="{BB962C8B-B14F-4D97-AF65-F5344CB8AC3E}">
        <p14:creationId xmlns:p14="http://schemas.microsoft.com/office/powerpoint/2010/main" val="2999390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10450"/>
          </a:xfrm>
        </p:spPr>
        <p:txBody>
          <a:bodyPr/>
          <a:lstStyle>
            <a:lvl1pPr>
              <a:defRPr>
                <a:solidFill>
                  <a:schemeClr val="accent1"/>
                </a:solidFill>
                <a:latin typeface="+mn-lt"/>
              </a:defRPr>
            </a:lvl1pPr>
          </a:lstStyle>
          <a:p>
            <a:r>
              <a:rPr lang="en-US" dirty="0"/>
              <a:t>Click to edit Master title style</a:t>
            </a:r>
          </a:p>
        </p:txBody>
      </p:sp>
      <p:sp>
        <p:nvSpPr>
          <p:cNvPr id="3" name="Content Placeholder 2"/>
          <p:cNvSpPr>
            <a:spLocks noGrp="1"/>
          </p:cNvSpPr>
          <p:nvPr>
            <p:ph idx="1"/>
          </p:nvPr>
        </p:nvSpPr>
        <p:spPr>
          <a:xfrm>
            <a:off x="628650" y="1511307"/>
            <a:ext cx="7886700" cy="4288928"/>
          </a:xfrm>
        </p:spPr>
        <p:txBody>
          <a:bodyPr/>
          <a:lstStyle>
            <a:lvl1pPr marL="0" indent="0">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83234" y="5856530"/>
            <a:ext cx="2057400" cy="365125"/>
          </a:xfrm>
        </p:spPr>
        <p:txBody>
          <a:bodyPr/>
          <a:lstStyle/>
          <a:p>
            <a:fld id="{08540778-22E4-A946-8EF3-CE2BE5331CF2}" type="slidenum">
              <a:rPr lang="en-US" smtClean="0"/>
              <a:t>‹N°›</a:t>
            </a:fld>
            <a:endParaRPr lang="en-US" dirty="0"/>
          </a:p>
        </p:txBody>
      </p:sp>
      <p:pic>
        <p:nvPicPr>
          <p:cNvPr id="8" name="Picture 7">
            <a:extLst>
              <a:ext uri="{FF2B5EF4-FFF2-40B4-BE49-F238E27FC236}">
                <a16:creationId xmlns:a16="http://schemas.microsoft.com/office/drawing/2014/main" id="{94C6C8D2-62D2-4542-9EA0-362C0039B391}"/>
              </a:ext>
            </a:extLst>
          </p:cNvPr>
          <p:cNvPicPr>
            <a:picLocks noChangeAspect="1"/>
          </p:cNvPicPr>
          <p:nvPr userDrawn="1"/>
        </p:nvPicPr>
        <p:blipFill>
          <a:blip r:embed="rId2"/>
          <a:stretch>
            <a:fillRect/>
          </a:stretch>
        </p:blipFill>
        <p:spPr>
          <a:xfrm>
            <a:off x="262890" y="5919668"/>
            <a:ext cx="1493520" cy="873366"/>
          </a:xfrm>
          <a:prstGeom prst="rect">
            <a:avLst/>
          </a:prstGeom>
        </p:spPr>
      </p:pic>
      <p:pic>
        <p:nvPicPr>
          <p:cNvPr id="9" name="Picture 2" descr="Vaizdo rezultatas pagal užklausą „ETH logo“">
            <a:extLst>
              <a:ext uri="{FF2B5EF4-FFF2-40B4-BE49-F238E27FC236}">
                <a16:creationId xmlns:a16="http://schemas.microsoft.com/office/drawing/2014/main" id="{A2974788-C254-D54B-B7A9-20A0D02DD174}"/>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054" t="9012" r="3350" b="9798"/>
          <a:stretch/>
        </p:blipFill>
        <p:spPr bwMode="auto">
          <a:xfrm>
            <a:off x="1756410" y="6158534"/>
            <a:ext cx="1875019" cy="6345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87920142-A573-A940-B28B-9F8CDEC161A4}"/>
              </a:ext>
            </a:extLst>
          </p:cNvPr>
          <p:cNvCxnSpPr/>
          <p:nvPr userDrawn="1"/>
        </p:nvCxnSpPr>
        <p:spPr>
          <a:xfrm>
            <a:off x="0" y="5844209"/>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1499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175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375792"/>
            <a:ext cx="7886700" cy="2852737"/>
          </a:xfrm>
        </p:spPr>
        <p:txBody>
          <a:bodyPr anchor="b"/>
          <a:lstStyle>
            <a:lvl1pPr>
              <a:defRPr sz="60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3888" y="4255517"/>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82737" y="5857157"/>
            <a:ext cx="2057400" cy="365125"/>
          </a:xfrm>
        </p:spPr>
        <p:txBody>
          <a:bodyPr/>
          <a:lstStyle/>
          <a:p>
            <a:fld id="{08540778-22E4-A946-8EF3-CE2BE5331CF2}" type="slidenum">
              <a:rPr lang="en-US" smtClean="0"/>
              <a:t>‹N°›</a:t>
            </a:fld>
            <a:endParaRPr lang="en-US"/>
          </a:p>
        </p:txBody>
      </p:sp>
      <p:pic>
        <p:nvPicPr>
          <p:cNvPr id="7" name="Picture 6">
            <a:extLst>
              <a:ext uri="{FF2B5EF4-FFF2-40B4-BE49-F238E27FC236}">
                <a16:creationId xmlns:a16="http://schemas.microsoft.com/office/drawing/2014/main" id="{B98E7BF1-6DC8-E64B-A5F8-7CF20F12BBF0}"/>
              </a:ext>
            </a:extLst>
          </p:cNvPr>
          <p:cNvPicPr>
            <a:picLocks noChangeAspect="1"/>
          </p:cNvPicPr>
          <p:nvPr userDrawn="1"/>
        </p:nvPicPr>
        <p:blipFill>
          <a:blip r:embed="rId2"/>
          <a:stretch>
            <a:fillRect/>
          </a:stretch>
        </p:blipFill>
        <p:spPr>
          <a:xfrm>
            <a:off x="262890" y="5919668"/>
            <a:ext cx="1493520" cy="873366"/>
          </a:xfrm>
          <a:prstGeom prst="rect">
            <a:avLst/>
          </a:prstGeom>
        </p:spPr>
      </p:pic>
      <p:pic>
        <p:nvPicPr>
          <p:cNvPr id="8" name="Picture 2" descr="Vaizdo rezultatas pagal užklausą „ETH logo“">
            <a:extLst>
              <a:ext uri="{FF2B5EF4-FFF2-40B4-BE49-F238E27FC236}">
                <a16:creationId xmlns:a16="http://schemas.microsoft.com/office/drawing/2014/main" id="{ACA6BB4D-2272-7046-8D67-91B6C1AB2F77}"/>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054" t="9012" r="3350" b="9798"/>
          <a:stretch/>
        </p:blipFill>
        <p:spPr bwMode="auto">
          <a:xfrm>
            <a:off x="1756410" y="6158534"/>
            <a:ext cx="1875019" cy="6345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43F4E77D-97FE-B94F-8A3A-9EAB759575C5}"/>
              </a:ext>
            </a:extLst>
          </p:cNvPr>
          <p:cNvCxnSpPr/>
          <p:nvPr userDrawn="1"/>
        </p:nvCxnSpPr>
        <p:spPr>
          <a:xfrm>
            <a:off x="0" y="5844209"/>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4617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1840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451919"/>
            <a:ext cx="3886200" cy="4351338"/>
          </a:xfrm>
        </p:spPr>
        <p:txBody>
          <a:bodyPr/>
          <a:lstStyle>
            <a:lvl1pPr marL="0" indent="0">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451919"/>
            <a:ext cx="3886200" cy="4351338"/>
          </a:xfrm>
        </p:spPr>
        <p:txBody>
          <a:bodyPr/>
          <a:lstStyle>
            <a:lvl1pPr marL="0" indent="0">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6982737" y="5856060"/>
            <a:ext cx="2057400" cy="365125"/>
          </a:xfrm>
        </p:spPr>
        <p:txBody>
          <a:bodyPr/>
          <a:lstStyle/>
          <a:p>
            <a:fld id="{08540778-22E4-A946-8EF3-CE2BE5331CF2}" type="slidenum">
              <a:rPr lang="en-US" smtClean="0"/>
              <a:t>‹N°›</a:t>
            </a:fld>
            <a:endParaRPr lang="en-US"/>
          </a:p>
        </p:txBody>
      </p:sp>
      <p:pic>
        <p:nvPicPr>
          <p:cNvPr id="8" name="Picture 7">
            <a:extLst>
              <a:ext uri="{FF2B5EF4-FFF2-40B4-BE49-F238E27FC236}">
                <a16:creationId xmlns:a16="http://schemas.microsoft.com/office/drawing/2014/main" id="{267D985A-9CF3-E24C-B321-2053E2AFDE68}"/>
              </a:ext>
            </a:extLst>
          </p:cNvPr>
          <p:cNvPicPr>
            <a:picLocks noChangeAspect="1"/>
          </p:cNvPicPr>
          <p:nvPr userDrawn="1"/>
        </p:nvPicPr>
        <p:blipFill>
          <a:blip r:embed="rId2"/>
          <a:stretch>
            <a:fillRect/>
          </a:stretch>
        </p:blipFill>
        <p:spPr>
          <a:xfrm>
            <a:off x="262890" y="5919668"/>
            <a:ext cx="1493520" cy="873366"/>
          </a:xfrm>
          <a:prstGeom prst="rect">
            <a:avLst/>
          </a:prstGeom>
        </p:spPr>
      </p:pic>
      <p:pic>
        <p:nvPicPr>
          <p:cNvPr id="9" name="Picture 2" descr="Vaizdo rezultatas pagal užklausą „ETH logo“">
            <a:extLst>
              <a:ext uri="{FF2B5EF4-FFF2-40B4-BE49-F238E27FC236}">
                <a16:creationId xmlns:a16="http://schemas.microsoft.com/office/drawing/2014/main" id="{0D624CDC-600E-4248-BBD8-0C116CDD09FE}"/>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054" t="9012" r="3350" b="9798"/>
          <a:stretch/>
        </p:blipFill>
        <p:spPr bwMode="auto">
          <a:xfrm>
            <a:off x="1756410" y="6158534"/>
            <a:ext cx="1875019" cy="6345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4B62EAA7-7173-C447-9050-0C7855413E9A}"/>
              </a:ext>
            </a:extLst>
          </p:cNvPr>
          <p:cNvCxnSpPr/>
          <p:nvPr userDrawn="1"/>
        </p:nvCxnSpPr>
        <p:spPr>
          <a:xfrm>
            <a:off x="0" y="5844209"/>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334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899131"/>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33971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212375"/>
            <a:ext cx="3868340" cy="3613777"/>
          </a:xfrm>
        </p:spPr>
        <p:txBody>
          <a:bodyPr/>
          <a:lstStyle>
            <a:lvl1pPr marL="0" indent="0">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339715"/>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212375"/>
            <a:ext cx="3887391" cy="3613777"/>
          </a:xfrm>
        </p:spPr>
        <p:txBody>
          <a:bodyPr/>
          <a:lstStyle>
            <a:lvl1pPr marL="0" indent="0">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a:xfrm>
            <a:off x="6982736" y="5854316"/>
            <a:ext cx="2057400" cy="365125"/>
          </a:xfrm>
        </p:spPr>
        <p:txBody>
          <a:bodyPr/>
          <a:lstStyle/>
          <a:p>
            <a:fld id="{08540778-22E4-A946-8EF3-CE2BE5331CF2}" type="slidenum">
              <a:rPr lang="en-US" smtClean="0"/>
              <a:t>‹N°›</a:t>
            </a:fld>
            <a:endParaRPr lang="en-US"/>
          </a:p>
        </p:txBody>
      </p:sp>
      <p:pic>
        <p:nvPicPr>
          <p:cNvPr id="10" name="Picture 9">
            <a:extLst>
              <a:ext uri="{FF2B5EF4-FFF2-40B4-BE49-F238E27FC236}">
                <a16:creationId xmlns:a16="http://schemas.microsoft.com/office/drawing/2014/main" id="{74F32675-0BF7-F24E-BAEC-AC7839052DAC}"/>
              </a:ext>
            </a:extLst>
          </p:cNvPr>
          <p:cNvPicPr>
            <a:picLocks noChangeAspect="1"/>
          </p:cNvPicPr>
          <p:nvPr userDrawn="1"/>
        </p:nvPicPr>
        <p:blipFill>
          <a:blip r:embed="rId2"/>
          <a:stretch>
            <a:fillRect/>
          </a:stretch>
        </p:blipFill>
        <p:spPr>
          <a:xfrm>
            <a:off x="262890" y="5919668"/>
            <a:ext cx="1493520" cy="873366"/>
          </a:xfrm>
          <a:prstGeom prst="rect">
            <a:avLst/>
          </a:prstGeom>
        </p:spPr>
      </p:pic>
      <p:pic>
        <p:nvPicPr>
          <p:cNvPr id="11" name="Picture 2" descr="Vaizdo rezultatas pagal užklausą „ETH logo“">
            <a:extLst>
              <a:ext uri="{FF2B5EF4-FFF2-40B4-BE49-F238E27FC236}">
                <a16:creationId xmlns:a16="http://schemas.microsoft.com/office/drawing/2014/main" id="{31749F51-49AA-264C-8EC9-91A45760B7E7}"/>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054" t="9012" r="3350" b="9798"/>
          <a:stretch/>
        </p:blipFill>
        <p:spPr bwMode="auto">
          <a:xfrm>
            <a:off x="1756410" y="6158534"/>
            <a:ext cx="1875019" cy="6345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75A0509-13A7-5643-9576-2FF42E47FD23}"/>
              </a:ext>
            </a:extLst>
          </p:cNvPr>
          <p:cNvCxnSpPr/>
          <p:nvPr userDrawn="1"/>
        </p:nvCxnSpPr>
        <p:spPr>
          <a:xfrm>
            <a:off x="0" y="5844209"/>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861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6982736" y="5855420"/>
            <a:ext cx="2057400" cy="365125"/>
          </a:xfrm>
        </p:spPr>
        <p:txBody>
          <a:bodyPr/>
          <a:lstStyle/>
          <a:p>
            <a:fld id="{08540778-22E4-A946-8EF3-CE2BE5331CF2}" type="slidenum">
              <a:rPr lang="en-US" smtClean="0"/>
              <a:t>‹N°›</a:t>
            </a:fld>
            <a:endParaRPr lang="en-US"/>
          </a:p>
        </p:txBody>
      </p:sp>
      <p:pic>
        <p:nvPicPr>
          <p:cNvPr id="6" name="Picture 5">
            <a:extLst>
              <a:ext uri="{FF2B5EF4-FFF2-40B4-BE49-F238E27FC236}">
                <a16:creationId xmlns:a16="http://schemas.microsoft.com/office/drawing/2014/main" id="{A291FE38-3A16-9C49-B8E1-473D96BB6C80}"/>
              </a:ext>
            </a:extLst>
          </p:cNvPr>
          <p:cNvPicPr>
            <a:picLocks noChangeAspect="1"/>
          </p:cNvPicPr>
          <p:nvPr userDrawn="1"/>
        </p:nvPicPr>
        <p:blipFill>
          <a:blip r:embed="rId2"/>
          <a:stretch>
            <a:fillRect/>
          </a:stretch>
        </p:blipFill>
        <p:spPr>
          <a:xfrm>
            <a:off x="262890" y="5919668"/>
            <a:ext cx="1493520" cy="873366"/>
          </a:xfrm>
          <a:prstGeom prst="rect">
            <a:avLst/>
          </a:prstGeom>
        </p:spPr>
      </p:pic>
      <p:pic>
        <p:nvPicPr>
          <p:cNvPr id="7" name="Picture 2" descr="Vaizdo rezultatas pagal užklausą „ETH logo“">
            <a:extLst>
              <a:ext uri="{FF2B5EF4-FFF2-40B4-BE49-F238E27FC236}">
                <a16:creationId xmlns:a16="http://schemas.microsoft.com/office/drawing/2014/main" id="{6AD7894E-D57F-E543-9F41-C7340C4B2D7B}"/>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054" t="9012" r="3350" b="9798"/>
          <a:stretch/>
        </p:blipFill>
        <p:spPr bwMode="auto">
          <a:xfrm>
            <a:off x="1756410" y="6158534"/>
            <a:ext cx="1875019" cy="6345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915FD8D8-949C-BC4D-B2AD-3C2E37670382}"/>
              </a:ext>
            </a:extLst>
          </p:cNvPr>
          <p:cNvCxnSpPr/>
          <p:nvPr userDrawn="1"/>
        </p:nvCxnSpPr>
        <p:spPr>
          <a:xfrm>
            <a:off x="0" y="5844209"/>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72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FCBDF980-30A9-6242-A18E-D5928413658B}"/>
              </a:ext>
            </a:extLst>
          </p:cNvPr>
          <p:cNvSpPr>
            <a:spLocks noGrp="1"/>
          </p:cNvSpPr>
          <p:nvPr>
            <p:ph type="subTitle" idx="1" hasCustomPrompt="1"/>
          </p:nvPr>
        </p:nvSpPr>
        <p:spPr>
          <a:xfrm>
            <a:off x="742950" y="4779217"/>
            <a:ext cx="6858000" cy="413370"/>
          </a:xfrm>
        </p:spPr>
        <p:txBody>
          <a:bodyPr>
            <a:no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Lecturer’s name </a:t>
            </a:r>
          </a:p>
        </p:txBody>
      </p:sp>
      <p:sp>
        <p:nvSpPr>
          <p:cNvPr id="10" name="Text Placeholder 16">
            <a:extLst>
              <a:ext uri="{FF2B5EF4-FFF2-40B4-BE49-F238E27FC236}">
                <a16:creationId xmlns:a16="http://schemas.microsoft.com/office/drawing/2014/main" id="{BB0D8DCC-BF97-2340-BAB1-2E5D46AA832C}"/>
              </a:ext>
            </a:extLst>
          </p:cNvPr>
          <p:cNvSpPr>
            <a:spLocks noGrp="1"/>
          </p:cNvSpPr>
          <p:nvPr>
            <p:ph type="body" sz="quarter" idx="15" hasCustomPrompt="1"/>
          </p:nvPr>
        </p:nvSpPr>
        <p:spPr>
          <a:xfrm>
            <a:off x="742950" y="5341207"/>
            <a:ext cx="6858000" cy="407587"/>
          </a:xfrm>
        </p:spPr>
        <p:txBody>
          <a:bodyPr>
            <a:noAutofit/>
          </a:bodyPr>
          <a:lstStyle>
            <a:lvl1pPr marL="0" indent="0">
              <a:buNone/>
              <a:defRPr sz="2800">
                <a:solidFill>
                  <a:schemeClr val="bg1">
                    <a:lumMod val="50000"/>
                  </a:schemeClr>
                </a:solidFill>
              </a:defRPr>
            </a:lvl1pPr>
          </a:lstStyle>
          <a:p>
            <a:pPr lvl="0"/>
            <a:r>
              <a:rPr lang="en-US" dirty="0"/>
              <a:t>email address</a:t>
            </a:r>
          </a:p>
        </p:txBody>
      </p:sp>
      <p:pic>
        <p:nvPicPr>
          <p:cNvPr id="11" name="Picture 10">
            <a:extLst>
              <a:ext uri="{FF2B5EF4-FFF2-40B4-BE49-F238E27FC236}">
                <a16:creationId xmlns:a16="http://schemas.microsoft.com/office/drawing/2014/main" id="{1A272DC1-C8B4-DA46-8409-1546D3DF28BE}"/>
              </a:ext>
            </a:extLst>
          </p:cNvPr>
          <p:cNvPicPr>
            <a:picLocks noChangeAspect="1"/>
          </p:cNvPicPr>
          <p:nvPr userDrawn="1"/>
        </p:nvPicPr>
        <p:blipFill>
          <a:blip r:embed="rId2"/>
          <a:stretch>
            <a:fillRect/>
          </a:stretch>
        </p:blipFill>
        <p:spPr>
          <a:xfrm>
            <a:off x="756860" y="292422"/>
            <a:ext cx="2916644" cy="1525926"/>
          </a:xfrm>
          <a:prstGeom prst="rect">
            <a:avLst/>
          </a:prstGeom>
        </p:spPr>
      </p:pic>
      <p:pic>
        <p:nvPicPr>
          <p:cNvPr id="12" name="Picture 2" descr="Vaizdo rezultatas pagal užklausą „ETH logo“">
            <a:extLst>
              <a:ext uri="{FF2B5EF4-FFF2-40B4-BE49-F238E27FC236}">
                <a16:creationId xmlns:a16="http://schemas.microsoft.com/office/drawing/2014/main" id="{982CF25C-716A-8847-BF38-F7D7473CF24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054" t="9012" r="3350" b="9798"/>
          <a:stretch/>
        </p:blipFill>
        <p:spPr bwMode="auto">
          <a:xfrm>
            <a:off x="5979382" y="570259"/>
            <a:ext cx="3099519" cy="104886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4">
            <a:extLst>
              <a:ext uri="{FF2B5EF4-FFF2-40B4-BE49-F238E27FC236}">
                <a16:creationId xmlns:a16="http://schemas.microsoft.com/office/drawing/2014/main" id="{6E1462ED-C06F-5243-B2E9-9984E2AD3F90}"/>
              </a:ext>
            </a:extLst>
          </p:cNvPr>
          <p:cNvSpPr>
            <a:spLocks noGrp="1"/>
          </p:cNvSpPr>
          <p:nvPr>
            <p:ph type="body" sz="quarter" idx="16" hasCustomPrompt="1"/>
          </p:nvPr>
        </p:nvSpPr>
        <p:spPr>
          <a:xfrm>
            <a:off x="3927475" y="748027"/>
            <a:ext cx="1916734" cy="1176338"/>
          </a:xfrm>
        </p:spPr>
        <p:txBody>
          <a:bodyPr/>
          <a:lstStyle>
            <a:lvl1pPr marL="0" indent="0">
              <a:buNone/>
              <a:defRPr>
                <a:solidFill>
                  <a:srgbClr val="FF0000"/>
                </a:solidFill>
              </a:defRPr>
            </a:lvl1pPr>
          </a:lstStyle>
          <a:p>
            <a:pPr lvl="0"/>
            <a:r>
              <a:rPr lang="en-US" dirty="0"/>
              <a:t>Place your logo here</a:t>
            </a:r>
          </a:p>
        </p:txBody>
      </p:sp>
    </p:spTree>
    <p:extLst>
      <p:ext uri="{BB962C8B-B14F-4D97-AF65-F5344CB8AC3E}">
        <p14:creationId xmlns:p14="http://schemas.microsoft.com/office/powerpoint/2010/main" val="10846310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de-C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CH"/>
          </a:p>
        </p:txBody>
      </p:sp>
      <p:sp>
        <p:nvSpPr>
          <p:cNvPr id="4" name="Date Placeholder 3"/>
          <p:cNvSpPr>
            <a:spLocks noGrp="1"/>
          </p:cNvSpPr>
          <p:nvPr>
            <p:ph type="dt" sz="half" idx="10"/>
          </p:nvPr>
        </p:nvSpPr>
        <p:spPr/>
        <p:txBody>
          <a:bodyPr/>
          <a:lstStyle/>
          <a:p>
            <a:fld id="{D86E6F8B-1BB1-4D82-86C3-BBC05A11561B}" type="datetimeFigureOut">
              <a:rPr lang="de-CH" smtClean="0"/>
              <a:t>08.03.2020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856500B1-2654-4C9A-8970-EEDDA7E74ED4}" type="slidenum">
              <a:rPr lang="de-CH" smtClean="0"/>
              <a:t>‹N°›</a:t>
            </a:fld>
            <a:endParaRPr lang="de-CH"/>
          </a:p>
        </p:txBody>
      </p:sp>
    </p:spTree>
    <p:extLst>
      <p:ext uri="{BB962C8B-B14F-4D97-AF65-F5344CB8AC3E}">
        <p14:creationId xmlns:p14="http://schemas.microsoft.com/office/powerpoint/2010/main" val="5376389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42950" y="2227591"/>
            <a:ext cx="7772400" cy="2387600"/>
          </a:xfrm>
        </p:spPr>
        <p:txBody>
          <a:bodyPr anchor="b">
            <a:normAutofit/>
          </a:bodyPr>
          <a:lstStyle>
            <a:lvl1pPr algn="l">
              <a:defRPr sz="5400">
                <a:solidFill>
                  <a:schemeClr val="tx1"/>
                </a:solidFill>
                <a:latin typeface="+mn-lt"/>
              </a:defRPr>
            </a:lvl1pPr>
          </a:lstStyle>
          <a:p>
            <a:r>
              <a:rPr lang="en-US" dirty="0"/>
              <a:t>Lecture title</a:t>
            </a:r>
          </a:p>
        </p:txBody>
      </p:sp>
      <p:sp>
        <p:nvSpPr>
          <p:cNvPr id="3" name="Subtitle 2"/>
          <p:cNvSpPr>
            <a:spLocks noGrp="1"/>
          </p:cNvSpPr>
          <p:nvPr>
            <p:ph type="subTitle" idx="1" hasCustomPrompt="1"/>
          </p:nvPr>
        </p:nvSpPr>
        <p:spPr>
          <a:xfrm>
            <a:off x="742950" y="4993899"/>
            <a:ext cx="6858000" cy="413370"/>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Lecturer’s name </a:t>
            </a:r>
          </a:p>
        </p:txBody>
      </p:sp>
      <p:sp>
        <p:nvSpPr>
          <p:cNvPr id="11" name="Text Placeholder 2">
            <a:extLst>
              <a:ext uri="{FF2B5EF4-FFF2-40B4-BE49-F238E27FC236}">
                <a16:creationId xmlns:a16="http://schemas.microsoft.com/office/drawing/2014/main" id="{4BEC00D7-0C4B-6840-B9AB-3E433912A5EB}"/>
              </a:ext>
            </a:extLst>
          </p:cNvPr>
          <p:cNvSpPr>
            <a:spLocks noGrp="1"/>
          </p:cNvSpPr>
          <p:nvPr>
            <p:ph type="body" idx="13" hasCustomPrompt="1"/>
          </p:nvPr>
        </p:nvSpPr>
        <p:spPr>
          <a:xfrm>
            <a:off x="628650" y="6348952"/>
            <a:ext cx="7886700" cy="384285"/>
          </a:xfrm>
        </p:spPr>
        <p:txBody>
          <a:bodyPr>
            <a:normAutofit/>
          </a:bodyPr>
          <a:lstStyle>
            <a:lvl1pPr marL="0" indent="0" algn="r">
              <a:buNone/>
              <a:defRPr sz="12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Date</a:t>
            </a:r>
          </a:p>
        </p:txBody>
      </p:sp>
      <p:pic>
        <p:nvPicPr>
          <p:cNvPr id="13" name="Picture 12">
            <a:extLst>
              <a:ext uri="{FF2B5EF4-FFF2-40B4-BE49-F238E27FC236}">
                <a16:creationId xmlns:a16="http://schemas.microsoft.com/office/drawing/2014/main" id="{D07A92F9-5CE6-FA43-98C8-3C340058806D}"/>
              </a:ext>
            </a:extLst>
          </p:cNvPr>
          <p:cNvPicPr>
            <a:picLocks noChangeAspect="1"/>
          </p:cNvPicPr>
          <p:nvPr userDrawn="1"/>
        </p:nvPicPr>
        <p:blipFill>
          <a:blip r:embed="rId2"/>
          <a:stretch>
            <a:fillRect/>
          </a:stretch>
        </p:blipFill>
        <p:spPr>
          <a:xfrm>
            <a:off x="611560" y="109545"/>
            <a:ext cx="2916644" cy="1525926"/>
          </a:xfrm>
          <a:prstGeom prst="rect">
            <a:avLst/>
          </a:prstGeom>
        </p:spPr>
      </p:pic>
      <p:pic>
        <p:nvPicPr>
          <p:cNvPr id="1026" name="Picture 2" descr="Vaizdo rezultatas pagal užklausą „ETH logo“">
            <a:extLst>
              <a:ext uri="{FF2B5EF4-FFF2-40B4-BE49-F238E27FC236}">
                <a16:creationId xmlns:a16="http://schemas.microsoft.com/office/drawing/2014/main" id="{090C5754-6D9A-7547-B5E2-02278BE2557F}"/>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054" t="9012" r="3350" b="9798"/>
          <a:stretch/>
        </p:blipFill>
        <p:spPr bwMode="auto">
          <a:xfrm>
            <a:off x="5979382" y="387382"/>
            <a:ext cx="3099519" cy="1048866"/>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16">
            <a:extLst>
              <a:ext uri="{FF2B5EF4-FFF2-40B4-BE49-F238E27FC236}">
                <a16:creationId xmlns:a16="http://schemas.microsoft.com/office/drawing/2014/main" id="{479DE585-3CA3-CB48-995F-3AD3184F3CB6}"/>
              </a:ext>
            </a:extLst>
          </p:cNvPr>
          <p:cNvSpPr>
            <a:spLocks noGrp="1"/>
          </p:cNvSpPr>
          <p:nvPr>
            <p:ph type="body" sz="quarter" idx="15" hasCustomPrompt="1"/>
          </p:nvPr>
        </p:nvSpPr>
        <p:spPr>
          <a:xfrm>
            <a:off x="742950" y="5380966"/>
            <a:ext cx="6858000" cy="407587"/>
          </a:xfrm>
        </p:spPr>
        <p:txBody>
          <a:bodyPr>
            <a:noAutofit/>
          </a:bodyPr>
          <a:lstStyle>
            <a:lvl1pPr marL="0" indent="0">
              <a:buNone/>
              <a:defRPr sz="2400">
                <a:solidFill>
                  <a:schemeClr val="bg1">
                    <a:lumMod val="50000"/>
                  </a:schemeClr>
                </a:solidFill>
              </a:defRPr>
            </a:lvl1pPr>
          </a:lstStyle>
          <a:p>
            <a:pPr lvl="0"/>
            <a:r>
              <a:rPr lang="en-US" dirty="0"/>
              <a:t>Affiliation</a:t>
            </a:r>
          </a:p>
        </p:txBody>
      </p:sp>
      <p:cxnSp>
        <p:nvCxnSpPr>
          <p:cNvPr id="19" name="Straight Connector 18">
            <a:extLst>
              <a:ext uri="{FF2B5EF4-FFF2-40B4-BE49-F238E27FC236}">
                <a16:creationId xmlns:a16="http://schemas.microsoft.com/office/drawing/2014/main" id="{518B24AA-2F21-094E-A25A-7346C432E5C8}"/>
              </a:ext>
            </a:extLst>
          </p:cNvPr>
          <p:cNvCxnSpPr/>
          <p:nvPr userDrawn="1"/>
        </p:nvCxnSpPr>
        <p:spPr>
          <a:xfrm>
            <a:off x="0" y="6197878"/>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0670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Vuoto">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fld id="{D20A3A70-B681-435F-B6B1-9203DE3C0345}" type="slidenum">
              <a:rPr lang="it-IT" altLang="it-CH"/>
              <a:pPr/>
              <a:t>‹N°›</a:t>
            </a:fld>
            <a:endParaRPr lang="it-IT" altLang="it-CH"/>
          </a:p>
        </p:txBody>
      </p:sp>
    </p:spTree>
    <p:extLst>
      <p:ext uri="{BB962C8B-B14F-4D97-AF65-F5344CB8AC3E}">
        <p14:creationId xmlns:p14="http://schemas.microsoft.com/office/powerpoint/2010/main" val="258325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328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73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496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417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8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3.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7596337" y="116632"/>
            <a:ext cx="1518466" cy="886039"/>
          </a:xfrm>
          <a:prstGeom prst="rect">
            <a:avLst/>
          </a:prstGeom>
        </p:spPr>
      </p:pic>
      <p:sp>
        <p:nvSpPr>
          <p:cNvPr id="9" name="ZoneTexte 8"/>
          <p:cNvSpPr txBox="1"/>
          <p:nvPr userDrawn="1"/>
        </p:nvSpPr>
        <p:spPr>
          <a:xfrm>
            <a:off x="6035286" y="6445160"/>
            <a:ext cx="2880320" cy="276999"/>
          </a:xfrm>
          <a:prstGeom prst="rect">
            <a:avLst/>
          </a:prstGeom>
          <a:noFill/>
        </p:spPr>
        <p:txBody>
          <a:bodyPr wrap="square" rtlCol="0">
            <a:spAutoFit/>
          </a:bodyPr>
          <a:lstStyle/>
          <a:p>
            <a:pPr algn="r">
              <a:tabLst>
                <a:tab pos="447675" algn="l"/>
                <a:tab pos="6543675" algn="l"/>
                <a:tab pos="8877300" algn="r"/>
              </a:tabLst>
            </a:pPr>
            <a:r>
              <a:rPr lang="fr-CH" sz="1200" dirty="0">
                <a:solidFill>
                  <a:prstClr val="white"/>
                </a:solidFill>
                <a:latin typeface="Arial" pitchFamily="34" charset="0"/>
                <a:cs typeface="Arial" pitchFamily="34" charset="0"/>
              </a:rPr>
              <a:t>Lausanne, le 20 février 2019</a:t>
            </a:r>
          </a:p>
        </p:txBody>
      </p:sp>
      <p:sp>
        <p:nvSpPr>
          <p:cNvPr id="10" name="ZoneTexte 9"/>
          <p:cNvSpPr txBox="1"/>
          <p:nvPr userDrawn="1"/>
        </p:nvSpPr>
        <p:spPr>
          <a:xfrm>
            <a:off x="179512" y="6430899"/>
            <a:ext cx="2880320" cy="276999"/>
          </a:xfrm>
          <a:prstGeom prst="rect">
            <a:avLst/>
          </a:prstGeom>
          <a:noFill/>
        </p:spPr>
        <p:txBody>
          <a:bodyPr wrap="square" rtlCol="0">
            <a:spAutoFit/>
          </a:bodyPr>
          <a:lstStyle/>
          <a:p>
            <a:pPr>
              <a:tabLst>
                <a:tab pos="447675" algn="l"/>
                <a:tab pos="6543675" algn="l"/>
                <a:tab pos="8877300" algn="r"/>
              </a:tabLst>
            </a:pPr>
            <a:r>
              <a:rPr lang="fr-CH" sz="1200" dirty="0">
                <a:solidFill>
                  <a:prstClr val="white"/>
                </a:solidFill>
                <a:latin typeface="Arial" pitchFamily="34" charset="0"/>
                <a:cs typeface="Arial" pitchFamily="34" charset="0"/>
              </a:rPr>
              <a:t>FBM, 1</a:t>
            </a:r>
            <a:r>
              <a:rPr lang="fr-CH" sz="1200" baseline="30000" dirty="0">
                <a:solidFill>
                  <a:prstClr val="white"/>
                </a:solidFill>
                <a:latin typeface="Arial" pitchFamily="34" charset="0"/>
                <a:cs typeface="Arial" pitchFamily="34" charset="0"/>
              </a:rPr>
              <a:t>ère</a:t>
            </a:r>
            <a:r>
              <a:rPr lang="fr-CH" sz="1200" dirty="0">
                <a:solidFill>
                  <a:prstClr val="white"/>
                </a:solidFill>
                <a:latin typeface="Arial" pitchFamily="34" charset="0"/>
                <a:cs typeface="Arial" pitchFamily="34" charset="0"/>
              </a:rPr>
              <a:t> année Master en médecine</a:t>
            </a:r>
          </a:p>
        </p:txBody>
      </p:sp>
      <p:pic>
        <p:nvPicPr>
          <p:cNvPr id="11" name="Picture 3"/>
          <p:cNvPicPr>
            <a:picLocks noChangeAspect="1" noChangeArrowheads="1"/>
          </p:cNvPicPr>
          <p:nvPr userDrawn="1"/>
        </p:nvPicPr>
        <p:blipFill>
          <a:blip r:embed="rId30" cstate="print"/>
          <a:srcRect/>
          <a:stretch>
            <a:fillRect/>
          </a:stretch>
        </p:blipFill>
        <p:spPr bwMode="auto">
          <a:xfrm flipV="1">
            <a:off x="0" y="6278562"/>
            <a:ext cx="9144000" cy="72008"/>
          </a:xfrm>
          <a:prstGeom prst="rect">
            <a:avLst/>
          </a:prstGeom>
          <a:noFill/>
          <a:ln w="9525">
            <a:noFill/>
            <a:miter lim="800000"/>
            <a:headEnd/>
            <a:tailEnd/>
          </a:ln>
        </p:spPr>
      </p:pic>
      <p:sp>
        <p:nvSpPr>
          <p:cNvPr id="12" name="Rectangle 11"/>
          <p:cNvSpPr/>
          <p:nvPr userDrawn="1"/>
        </p:nvSpPr>
        <p:spPr>
          <a:xfrm>
            <a:off x="-2578" y="6350570"/>
            <a:ext cx="9144000" cy="548680"/>
          </a:xfrm>
          <a:prstGeom prst="rect">
            <a:avLst/>
          </a:prstGeom>
          <a:solidFill>
            <a:srgbClr val="004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200" dirty="0">
              <a:solidFill>
                <a:prstClr val="white"/>
              </a:solidFill>
              <a:latin typeface="Arial" pitchFamily="34" charset="0"/>
              <a:cs typeface="Arial" pitchFamily="34" charset="0"/>
            </a:endParaRPr>
          </a:p>
          <a:p>
            <a:pPr algn="ctr"/>
            <a:endParaRPr lang="fr-CH" sz="1200" dirty="0">
              <a:solidFill>
                <a:prstClr val="white"/>
              </a:solidFill>
              <a:latin typeface="Arial" pitchFamily="34" charset="0"/>
              <a:cs typeface="Arial" pitchFamily="34" charset="0"/>
            </a:endParaRPr>
          </a:p>
          <a:p>
            <a:pPr algn="ctr"/>
            <a:endParaRPr lang="fr-CH" sz="1200" dirty="0">
              <a:solidFill>
                <a:prstClr val="white"/>
              </a:solidFill>
              <a:latin typeface="Arial" pitchFamily="34" charset="0"/>
              <a:cs typeface="Arial" pitchFamily="34" charset="0"/>
            </a:endParaRPr>
          </a:p>
          <a:p>
            <a:pPr algn="ctr"/>
            <a:endParaRPr lang="fr-CH" sz="1200" dirty="0">
              <a:solidFill>
                <a:prstClr val="white"/>
              </a:solidFill>
              <a:latin typeface="Arial" pitchFamily="34" charset="0"/>
              <a:cs typeface="Arial" pitchFamily="34" charset="0"/>
            </a:endParaRPr>
          </a:p>
          <a:p>
            <a:pPr algn="ctr"/>
            <a:endParaRPr lang="fr-CH" sz="1200" dirty="0">
              <a:solidFill>
                <a:prstClr val="white"/>
              </a:solidFill>
              <a:latin typeface="Arial" pitchFamily="34" charset="0"/>
              <a:cs typeface="Arial" pitchFamily="34" charset="0"/>
            </a:endParaRPr>
          </a:p>
        </p:txBody>
      </p:sp>
      <p:pic>
        <p:nvPicPr>
          <p:cNvPr id="15" name="Picture 3"/>
          <p:cNvPicPr>
            <a:picLocks noChangeAspect="1" noChangeArrowheads="1"/>
          </p:cNvPicPr>
          <p:nvPr userDrawn="1"/>
        </p:nvPicPr>
        <p:blipFill>
          <a:blip r:embed="rId31" cstate="print"/>
          <a:srcRect/>
          <a:stretch>
            <a:fillRect/>
          </a:stretch>
        </p:blipFill>
        <p:spPr bwMode="auto">
          <a:xfrm>
            <a:off x="179512" y="205027"/>
            <a:ext cx="1152128" cy="735739"/>
          </a:xfrm>
          <a:prstGeom prst="rect">
            <a:avLst/>
          </a:prstGeom>
          <a:noFill/>
          <a:ln w="9525">
            <a:noFill/>
            <a:miter lim="800000"/>
            <a:headEnd/>
            <a:tailEnd/>
          </a:ln>
        </p:spPr>
      </p:pic>
      <p:sp>
        <p:nvSpPr>
          <p:cNvPr id="16" name="ZoneTexte 15"/>
          <p:cNvSpPr txBox="1"/>
          <p:nvPr userDrawn="1"/>
        </p:nvSpPr>
        <p:spPr>
          <a:xfrm>
            <a:off x="302086" y="6448725"/>
            <a:ext cx="3330399" cy="369332"/>
          </a:xfrm>
          <a:prstGeom prst="rect">
            <a:avLst/>
          </a:prstGeom>
          <a:noFill/>
        </p:spPr>
        <p:txBody>
          <a:bodyPr wrap="none" rtlCol="0">
            <a:spAutoFit/>
          </a:bodyPr>
          <a:lstStyle/>
          <a:p>
            <a:r>
              <a:rPr lang="en-GB" sz="1800" b="1" kern="1200" dirty="0">
                <a:solidFill>
                  <a:schemeClr val="bg1"/>
                </a:solidFill>
                <a:effectLst/>
                <a:latin typeface="+mn-lt"/>
                <a:ea typeface="+mn-ea"/>
                <a:cs typeface="+mn-cs"/>
              </a:rPr>
              <a:t>SSPH+/ETHZ Lecture Series 2020</a:t>
            </a:r>
            <a:endParaRPr lang="fr-CH" dirty="0">
              <a:solidFill>
                <a:schemeClr val="bg1"/>
              </a:solidFill>
            </a:endParaRPr>
          </a:p>
        </p:txBody>
      </p:sp>
      <p:sp>
        <p:nvSpPr>
          <p:cNvPr id="13" name="ZoneTexte 12"/>
          <p:cNvSpPr txBox="1"/>
          <p:nvPr userDrawn="1"/>
        </p:nvSpPr>
        <p:spPr>
          <a:xfrm>
            <a:off x="6798060" y="6422578"/>
            <a:ext cx="2252476" cy="369332"/>
          </a:xfrm>
          <a:prstGeom prst="rect">
            <a:avLst/>
          </a:prstGeom>
          <a:noFill/>
        </p:spPr>
        <p:txBody>
          <a:bodyPr wrap="none" rtlCol="0">
            <a:spAutoFit/>
          </a:bodyPr>
          <a:lstStyle/>
          <a:p>
            <a:r>
              <a:rPr lang="fr-CH" b="1" baseline="0" dirty="0">
                <a:solidFill>
                  <a:schemeClr val="bg1"/>
                </a:solidFill>
              </a:rPr>
              <a:t>Zurich, March 4, 2020</a:t>
            </a:r>
            <a:endParaRPr lang="fr-CH" b="1" dirty="0">
              <a:solidFill>
                <a:schemeClr val="bg1"/>
              </a:solidFill>
            </a:endParaRPr>
          </a:p>
        </p:txBody>
      </p:sp>
    </p:spTree>
    <p:extLst>
      <p:ext uri="{BB962C8B-B14F-4D97-AF65-F5344CB8AC3E}">
        <p14:creationId xmlns:p14="http://schemas.microsoft.com/office/powerpoint/2010/main" val="241197066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704" r:id="rId13"/>
    <p:sldLayoutId id="2147483705" r:id="rId14"/>
    <p:sldLayoutId id="2147483706" r:id="rId15"/>
    <p:sldLayoutId id="2147483707" r:id="rId16"/>
    <p:sldLayoutId id="2147483649" r:id="rId17"/>
    <p:sldLayoutId id="2147483650" r:id="rId18"/>
    <p:sldLayoutId id="2147483651" r:id="rId19"/>
    <p:sldLayoutId id="2147483652" r:id="rId20"/>
    <p:sldLayoutId id="2147483653" r:id="rId21"/>
    <p:sldLayoutId id="2147483654" r:id="rId22"/>
    <p:sldLayoutId id="2147483656" r:id="rId23"/>
    <p:sldLayoutId id="2147483657" r:id="rId24"/>
    <p:sldLayoutId id="2147483658" r:id="rId25"/>
    <p:sldLayoutId id="2147483659" r:id="rId26"/>
    <p:sldLayoutId id="2147483720" r:id="rId2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Imag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7" y="116632"/>
            <a:ext cx="1518466" cy="886039"/>
          </a:xfrm>
          <a:prstGeom prst="rect">
            <a:avLst/>
          </a:prstGeom>
        </p:spPr>
      </p:pic>
      <p:sp>
        <p:nvSpPr>
          <p:cNvPr id="20" name="ZoneTexte 19"/>
          <p:cNvSpPr txBox="1"/>
          <p:nvPr userDrawn="1"/>
        </p:nvSpPr>
        <p:spPr>
          <a:xfrm>
            <a:off x="6035286" y="6445160"/>
            <a:ext cx="2880320" cy="276999"/>
          </a:xfrm>
          <a:prstGeom prst="rect">
            <a:avLst/>
          </a:prstGeom>
          <a:noFill/>
        </p:spPr>
        <p:txBody>
          <a:bodyPr wrap="square" rtlCol="0">
            <a:spAutoFit/>
          </a:bodyPr>
          <a:lstStyle/>
          <a:p>
            <a:pPr algn="r">
              <a:tabLst>
                <a:tab pos="447675" algn="l"/>
                <a:tab pos="6543675" algn="l"/>
                <a:tab pos="8877300" algn="r"/>
              </a:tabLst>
            </a:pPr>
            <a:r>
              <a:rPr lang="fr-CH" sz="1200" dirty="0">
                <a:solidFill>
                  <a:prstClr val="white"/>
                </a:solidFill>
                <a:latin typeface="Arial" pitchFamily="34" charset="0"/>
                <a:cs typeface="Arial" pitchFamily="34" charset="0"/>
              </a:rPr>
              <a:t>Lausanne, le 20 février 2019</a:t>
            </a:r>
          </a:p>
        </p:txBody>
      </p:sp>
      <p:sp>
        <p:nvSpPr>
          <p:cNvPr id="21" name="ZoneTexte 20"/>
          <p:cNvSpPr txBox="1"/>
          <p:nvPr userDrawn="1"/>
        </p:nvSpPr>
        <p:spPr>
          <a:xfrm>
            <a:off x="179512" y="6430899"/>
            <a:ext cx="2880320" cy="276999"/>
          </a:xfrm>
          <a:prstGeom prst="rect">
            <a:avLst/>
          </a:prstGeom>
          <a:noFill/>
        </p:spPr>
        <p:txBody>
          <a:bodyPr wrap="square" rtlCol="0">
            <a:spAutoFit/>
          </a:bodyPr>
          <a:lstStyle/>
          <a:p>
            <a:pPr>
              <a:tabLst>
                <a:tab pos="447675" algn="l"/>
                <a:tab pos="6543675" algn="l"/>
                <a:tab pos="8877300" algn="r"/>
              </a:tabLst>
            </a:pPr>
            <a:r>
              <a:rPr lang="fr-CH" sz="1200" dirty="0">
                <a:solidFill>
                  <a:prstClr val="white"/>
                </a:solidFill>
                <a:latin typeface="Arial" pitchFamily="34" charset="0"/>
                <a:cs typeface="Arial" pitchFamily="34" charset="0"/>
              </a:rPr>
              <a:t>FBM, 1</a:t>
            </a:r>
            <a:r>
              <a:rPr lang="fr-CH" sz="1200" baseline="30000" dirty="0">
                <a:solidFill>
                  <a:prstClr val="white"/>
                </a:solidFill>
                <a:latin typeface="Arial" pitchFamily="34" charset="0"/>
                <a:cs typeface="Arial" pitchFamily="34" charset="0"/>
              </a:rPr>
              <a:t>ère</a:t>
            </a:r>
            <a:r>
              <a:rPr lang="fr-CH" sz="1200" dirty="0">
                <a:solidFill>
                  <a:prstClr val="white"/>
                </a:solidFill>
                <a:latin typeface="Arial" pitchFamily="34" charset="0"/>
                <a:cs typeface="Arial" pitchFamily="34" charset="0"/>
              </a:rPr>
              <a:t> année Master en médecine</a:t>
            </a:r>
          </a:p>
        </p:txBody>
      </p:sp>
      <p:pic>
        <p:nvPicPr>
          <p:cNvPr id="22" name="Picture 3"/>
          <p:cNvPicPr>
            <a:picLocks noChangeAspect="1" noChangeArrowheads="1"/>
          </p:cNvPicPr>
          <p:nvPr userDrawn="1"/>
        </p:nvPicPr>
        <p:blipFill>
          <a:blip r:embed="rId3" cstate="print"/>
          <a:srcRect/>
          <a:stretch>
            <a:fillRect/>
          </a:stretch>
        </p:blipFill>
        <p:spPr bwMode="auto">
          <a:xfrm flipV="1">
            <a:off x="0" y="6278562"/>
            <a:ext cx="9144000" cy="72008"/>
          </a:xfrm>
          <a:prstGeom prst="rect">
            <a:avLst/>
          </a:prstGeom>
          <a:noFill/>
          <a:ln w="9525">
            <a:noFill/>
            <a:miter lim="800000"/>
            <a:headEnd/>
            <a:tailEnd/>
          </a:ln>
        </p:spPr>
      </p:pic>
      <p:sp>
        <p:nvSpPr>
          <p:cNvPr id="23" name="Rectangle 22"/>
          <p:cNvSpPr/>
          <p:nvPr userDrawn="1"/>
        </p:nvSpPr>
        <p:spPr>
          <a:xfrm>
            <a:off x="-2578" y="6350570"/>
            <a:ext cx="9144000" cy="548680"/>
          </a:xfrm>
          <a:prstGeom prst="rect">
            <a:avLst/>
          </a:prstGeom>
          <a:solidFill>
            <a:srgbClr val="004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200" dirty="0">
              <a:solidFill>
                <a:prstClr val="white"/>
              </a:solidFill>
              <a:latin typeface="Arial" pitchFamily="34" charset="0"/>
              <a:cs typeface="Arial" pitchFamily="34" charset="0"/>
            </a:endParaRPr>
          </a:p>
          <a:p>
            <a:pPr algn="ctr"/>
            <a:endParaRPr lang="fr-CH" sz="1200" dirty="0">
              <a:solidFill>
                <a:prstClr val="white"/>
              </a:solidFill>
              <a:latin typeface="Arial" pitchFamily="34" charset="0"/>
              <a:cs typeface="Arial" pitchFamily="34" charset="0"/>
            </a:endParaRPr>
          </a:p>
          <a:p>
            <a:pPr algn="ctr"/>
            <a:endParaRPr lang="fr-CH" sz="1200" dirty="0">
              <a:solidFill>
                <a:prstClr val="white"/>
              </a:solidFill>
              <a:latin typeface="Arial" pitchFamily="34" charset="0"/>
              <a:cs typeface="Arial" pitchFamily="34" charset="0"/>
            </a:endParaRPr>
          </a:p>
          <a:p>
            <a:pPr algn="ctr"/>
            <a:endParaRPr lang="fr-CH" sz="1200" dirty="0">
              <a:solidFill>
                <a:prstClr val="white"/>
              </a:solidFill>
              <a:latin typeface="Arial" pitchFamily="34" charset="0"/>
              <a:cs typeface="Arial" pitchFamily="34" charset="0"/>
            </a:endParaRPr>
          </a:p>
          <a:p>
            <a:pPr algn="ctr"/>
            <a:endParaRPr lang="fr-CH" sz="1200" dirty="0">
              <a:solidFill>
                <a:prstClr val="white"/>
              </a:solidFill>
              <a:latin typeface="Arial" pitchFamily="34" charset="0"/>
              <a:cs typeface="Arial" pitchFamily="34" charset="0"/>
            </a:endParaRPr>
          </a:p>
        </p:txBody>
      </p:sp>
      <p:pic>
        <p:nvPicPr>
          <p:cNvPr id="24" name="Picture 3"/>
          <p:cNvPicPr>
            <a:picLocks noChangeAspect="1" noChangeArrowheads="1"/>
          </p:cNvPicPr>
          <p:nvPr userDrawn="1"/>
        </p:nvPicPr>
        <p:blipFill>
          <a:blip r:embed="rId4" cstate="print"/>
          <a:srcRect/>
          <a:stretch>
            <a:fillRect/>
          </a:stretch>
        </p:blipFill>
        <p:spPr bwMode="auto">
          <a:xfrm>
            <a:off x="179512" y="205027"/>
            <a:ext cx="1152128" cy="735739"/>
          </a:xfrm>
          <a:prstGeom prst="rect">
            <a:avLst/>
          </a:prstGeom>
          <a:noFill/>
          <a:ln w="9525">
            <a:noFill/>
            <a:miter lim="800000"/>
            <a:headEnd/>
            <a:tailEnd/>
          </a:ln>
        </p:spPr>
      </p:pic>
      <p:sp>
        <p:nvSpPr>
          <p:cNvPr id="25" name="ZoneTexte 24"/>
          <p:cNvSpPr txBox="1"/>
          <p:nvPr userDrawn="1"/>
        </p:nvSpPr>
        <p:spPr>
          <a:xfrm>
            <a:off x="1791731" y="6424572"/>
            <a:ext cx="4659609" cy="369332"/>
          </a:xfrm>
          <a:prstGeom prst="rect">
            <a:avLst/>
          </a:prstGeom>
          <a:noFill/>
        </p:spPr>
        <p:txBody>
          <a:bodyPr wrap="none" rtlCol="0">
            <a:spAutoFit/>
          </a:bodyPr>
          <a:lstStyle/>
          <a:p>
            <a:r>
              <a:rPr lang="fr-CH" baseline="0" dirty="0" err="1">
                <a:solidFill>
                  <a:schemeClr val="bg1"/>
                </a:solidFill>
              </a:rPr>
              <a:t>Swiss</a:t>
            </a:r>
            <a:r>
              <a:rPr lang="fr-CH" baseline="0" dirty="0">
                <a:solidFill>
                  <a:schemeClr val="bg1"/>
                </a:solidFill>
              </a:rPr>
              <a:t> TPH, Basel </a:t>
            </a:r>
            <a:r>
              <a:rPr lang="fr-CH" baseline="0" dirty="0" err="1">
                <a:solidFill>
                  <a:schemeClr val="bg1"/>
                </a:solidFill>
              </a:rPr>
              <a:t>University</a:t>
            </a:r>
            <a:r>
              <a:rPr lang="fr-CH" dirty="0">
                <a:solidFill>
                  <a:schemeClr val="bg1"/>
                </a:solidFill>
              </a:rPr>
              <a:t>,</a:t>
            </a:r>
            <a:r>
              <a:rPr lang="fr-CH" baseline="0" dirty="0">
                <a:solidFill>
                  <a:schemeClr val="bg1"/>
                </a:solidFill>
              </a:rPr>
              <a:t> </a:t>
            </a:r>
            <a:r>
              <a:rPr lang="fr-CH" baseline="0" dirty="0" err="1">
                <a:solidFill>
                  <a:schemeClr val="bg1"/>
                </a:solidFill>
              </a:rPr>
              <a:t>November</a:t>
            </a:r>
            <a:r>
              <a:rPr lang="fr-CH" baseline="0" dirty="0">
                <a:solidFill>
                  <a:schemeClr val="bg1"/>
                </a:solidFill>
              </a:rPr>
              <a:t> 27, 2017</a:t>
            </a:r>
            <a:endParaRPr lang="fr-CH" dirty="0">
              <a:solidFill>
                <a:schemeClr val="bg1"/>
              </a:solidFill>
            </a:endParaRPr>
          </a:p>
        </p:txBody>
      </p:sp>
    </p:spTree>
    <p:extLst>
      <p:ext uri="{BB962C8B-B14F-4D97-AF65-F5344CB8AC3E}">
        <p14:creationId xmlns:p14="http://schemas.microsoft.com/office/powerpoint/2010/main" val="187209280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982736"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40778-22E4-A946-8EF3-CE2BE5331CF2}" type="slidenum">
              <a:rPr lang="en-US" smtClean="0"/>
              <a:t>‹N°›</a:t>
            </a:fld>
            <a:endParaRPr lang="en-US"/>
          </a:p>
        </p:txBody>
      </p:sp>
    </p:spTree>
    <p:extLst>
      <p:ext uri="{BB962C8B-B14F-4D97-AF65-F5344CB8AC3E}">
        <p14:creationId xmlns:p14="http://schemas.microsoft.com/office/powerpoint/2010/main" val="37953842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7" r:id="rId8"/>
    <p:sldLayoutId id="2147483718" r:id="rId9"/>
    <p:sldLayoutId id="2147483719" r:id="rId10"/>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thz.zoom.us/j/253320154" TargetMode="External"/><Relationship Id="rId1" Type="http://schemas.openxmlformats.org/officeDocument/2006/relationships/slideLayout" Target="../slideLayouts/slideLayout36.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phlp/publications/topic/phlacademy.html"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changelabsolutions.org/product/introduction-legal-epidemiology"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hyperlink" Target="https://www.cdc.gov/stltpublichealth/publichealthservices/essentialhealthservices.html"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NNC0kIzM1Fo"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www.guttmacher.org/sites/default/files/395-419.pn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thelancet.com/journals/lancet/article/PIIS0140-6736(16)30380-4/fulltext" TargetMode="External"/><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www.bbc.com/news/world-asia-51691967" TargetMode="External"/><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hyperlink" Target="https://www.researchgate.net/publication/12149707_Impact_of_Changes_in_Transportation_and_Commuting_Behaviors_During_the_1996_Summer_Olympic_Games_in_Atlanta_on_Air_Quality_and_Childhood_Asthma"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who.int/news-room/campaigns/a-future-fit-for-children" TargetMode="Externa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www.who.int/healthsystems/topics/health-law/health_law-report/en/"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hyperlink" Target="http://www.un.org/sustainabledevelopment/sustainable-development-goal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tmp"/><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http://www.cdc.gov/ncidod/eid/vol8no7/web%20images/01-0482-1b.gif" TargetMode="External"/><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www.who.int/whr/en/"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youtube.com/watch?v=NNC0kIzM1Fo"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donnees.banquemondiale.org/indicateur/SH.XPD.TOTL.ZS/countries/1W-US-CH-NL-NO-FR-DE?display=graph"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donnees.banquemondiale.org/indicateur/SP.DYN.LE00.IN/countries/1W-US-CH-NL-NO-FR-DE?display=graph"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fr/url?sa=t&amp;rct=j&amp;q=&amp;esrc=s&amp;source=web&amp;cd=2&amp;cad=rja&amp;uact=8&amp;ved=0ahUKEwivsOiV5_fOAhXBnBoKHWz9AQQQFgggMAE&amp;url=http://dess.fmp.ueh.edu.ht/pdf/Evans_Stoddart_Marmor_1996_produire_sante_consommer_soins.pdf&amp;usg=AFQjCNHB81mJ3TVIX0VnXlrp5t0jd-SMiA"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EAD6-8015-AC41-AD2D-505FF455BB48}"/>
              </a:ext>
            </a:extLst>
          </p:cNvPr>
          <p:cNvSpPr>
            <a:spLocks noGrp="1"/>
          </p:cNvSpPr>
          <p:nvPr>
            <p:ph type="ctrTitle"/>
          </p:nvPr>
        </p:nvSpPr>
        <p:spPr>
          <a:xfrm>
            <a:off x="715114" y="1858092"/>
            <a:ext cx="7772400" cy="1902821"/>
          </a:xfrm>
        </p:spPr>
        <p:txBody>
          <a:bodyPr>
            <a:noAutofit/>
          </a:bodyPr>
          <a:lstStyle/>
          <a:p>
            <a:r>
              <a:rPr lang="fr-CH" sz="4800" dirty="0"/>
              <a:t>Law </a:t>
            </a:r>
            <a:r>
              <a:rPr lang="fr-CH" sz="4800" dirty="0" err="1"/>
              <a:t>is</a:t>
            </a:r>
            <a:r>
              <a:rPr lang="fr-CH" sz="4800" dirty="0"/>
              <a:t> </a:t>
            </a:r>
            <a:r>
              <a:rPr lang="fr-CH" sz="4800" dirty="0" err="1"/>
              <a:t>everywhere</a:t>
            </a:r>
            <a:r>
              <a:rPr lang="fr-CH" sz="6600" b="1" dirty="0"/>
              <a:t/>
            </a:r>
            <a:br>
              <a:rPr lang="fr-CH" sz="6600" b="1" dirty="0"/>
            </a:br>
            <a:r>
              <a:rPr lang="fr-CH" sz="3200" dirty="0"/>
              <a:t>BETTER HEALTH FASTER</a:t>
            </a:r>
            <a:r>
              <a:rPr lang="en-US" sz="3600" dirty="0"/>
              <a:t/>
            </a:r>
            <a:br>
              <a:rPr lang="en-US" sz="3600" dirty="0"/>
            </a:br>
            <a:endParaRPr lang="en-US" sz="3600" dirty="0"/>
          </a:p>
        </p:txBody>
      </p:sp>
      <p:sp>
        <p:nvSpPr>
          <p:cNvPr id="3" name="Subtitle 2">
            <a:extLst>
              <a:ext uri="{FF2B5EF4-FFF2-40B4-BE49-F238E27FC236}">
                <a16:creationId xmlns:a16="http://schemas.microsoft.com/office/drawing/2014/main" id="{40C5E612-2A79-4A4B-8147-AD9607BCDC13}"/>
              </a:ext>
            </a:extLst>
          </p:cNvPr>
          <p:cNvSpPr>
            <a:spLocks noGrp="1"/>
          </p:cNvSpPr>
          <p:nvPr>
            <p:ph type="subTitle" idx="1"/>
          </p:nvPr>
        </p:nvSpPr>
        <p:spPr>
          <a:xfrm>
            <a:off x="715114" y="5082618"/>
            <a:ext cx="6858000" cy="413370"/>
          </a:xfrm>
        </p:spPr>
        <p:txBody>
          <a:bodyPr>
            <a:normAutofit lnSpcReduction="10000"/>
          </a:bodyPr>
          <a:lstStyle/>
          <a:p>
            <a:r>
              <a:rPr lang="en-US" dirty="0"/>
              <a:t>Prof. </a:t>
            </a:r>
            <a:r>
              <a:rPr lang="fr-CH" dirty="0"/>
              <a:t>Dominique </a:t>
            </a:r>
            <a:r>
              <a:rPr lang="fr-CH" dirty="0" err="1"/>
              <a:t>Sprumont</a:t>
            </a:r>
            <a:endParaRPr lang="fr-CH" dirty="0"/>
          </a:p>
          <a:p>
            <a:endParaRPr lang="en-US" dirty="0"/>
          </a:p>
        </p:txBody>
      </p:sp>
      <p:sp>
        <p:nvSpPr>
          <p:cNvPr id="4" name="Text Placeholder 3">
            <a:extLst>
              <a:ext uri="{FF2B5EF4-FFF2-40B4-BE49-F238E27FC236}">
                <a16:creationId xmlns:a16="http://schemas.microsoft.com/office/drawing/2014/main" id="{22B61E4A-79D4-B04C-96CF-7DC0087B7587}"/>
              </a:ext>
            </a:extLst>
          </p:cNvPr>
          <p:cNvSpPr>
            <a:spLocks noGrp="1"/>
          </p:cNvSpPr>
          <p:nvPr>
            <p:ph type="body" idx="13"/>
          </p:nvPr>
        </p:nvSpPr>
        <p:spPr/>
        <p:txBody>
          <a:bodyPr/>
          <a:lstStyle/>
          <a:p>
            <a:r>
              <a:rPr lang="en-US" dirty="0"/>
              <a:t>March 4, 2020</a:t>
            </a:r>
          </a:p>
        </p:txBody>
      </p:sp>
      <p:sp>
        <p:nvSpPr>
          <p:cNvPr id="5" name="Text Placeholder 4">
            <a:extLst>
              <a:ext uri="{FF2B5EF4-FFF2-40B4-BE49-F238E27FC236}">
                <a16:creationId xmlns:a16="http://schemas.microsoft.com/office/drawing/2014/main" id="{83FB492A-D56B-AB4F-9C31-2427BC5D1980}"/>
              </a:ext>
            </a:extLst>
          </p:cNvPr>
          <p:cNvSpPr>
            <a:spLocks noGrp="1"/>
          </p:cNvSpPr>
          <p:nvPr>
            <p:ph type="body" sz="quarter" idx="15"/>
          </p:nvPr>
        </p:nvSpPr>
        <p:spPr>
          <a:xfrm>
            <a:off x="715114" y="5469685"/>
            <a:ext cx="7772400" cy="407587"/>
          </a:xfrm>
        </p:spPr>
        <p:txBody>
          <a:bodyPr/>
          <a:lstStyle/>
          <a:p>
            <a:pPr marL="342900" lvl="0" indent="-342900">
              <a:spcBef>
                <a:spcPct val="20000"/>
              </a:spcBef>
            </a:pPr>
            <a:r>
              <a:rPr lang="fr-CH" sz="2000" dirty="0" err="1"/>
              <a:t>Deputy</a:t>
            </a:r>
            <a:r>
              <a:rPr lang="fr-CH" sz="2000" dirty="0"/>
              <a:t> </a:t>
            </a:r>
            <a:r>
              <a:rPr lang="fr-CH" sz="2000" dirty="0" err="1"/>
              <a:t>Director</a:t>
            </a:r>
            <a:r>
              <a:rPr lang="fr-CH" sz="2000" dirty="0"/>
              <a:t>, Institute of </a:t>
            </a:r>
            <a:r>
              <a:rPr lang="fr-CH" sz="2000" dirty="0" err="1"/>
              <a:t>Health</a:t>
            </a:r>
            <a:r>
              <a:rPr lang="fr-CH" sz="2000" dirty="0"/>
              <a:t> Law, </a:t>
            </a:r>
            <a:r>
              <a:rPr lang="fr-CH" sz="2000" dirty="0" err="1"/>
              <a:t>University</a:t>
            </a:r>
            <a:r>
              <a:rPr lang="fr-CH" sz="2000" dirty="0"/>
              <a:t> Neuchâtel</a:t>
            </a:r>
          </a:p>
          <a:p>
            <a:pPr marL="342900" indent="-342900">
              <a:spcBef>
                <a:spcPct val="20000"/>
              </a:spcBef>
            </a:pPr>
            <a:r>
              <a:rPr lang="fr-CH" sz="2000" dirty="0" err="1"/>
              <a:t>President</a:t>
            </a:r>
            <a:r>
              <a:rPr lang="fr-CH" sz="2000" dirty="0"/>
              <a:t>, </a:t>
            </a:r>
            <a:r>
              <a:rPr lang="fr-CH" sz="2000" dirty="0" err="1"/>
              <a:t>Research</a:t>
            </a:r>
            <a:r>
              <a:rPr lang="fr-CH" sz="2000" dirty="0"/>
              <a:t> </a:t>
            </a:r>
            <a:r>
              <a:rPr lang="fr-CH" sz="2000" dirty="0" err="1"/>
              <a:t>Ethics</a:t>
            </a:r>
            <a:r>
              <a:rPr lang="fr-CH" sz="2000" dirty="0"/>
              <a:t> </a:t>
            </a:r>
            <a:r>
              <a:rPr lang="fr-CH" sz="2000" dirty="0" err="1"/>
              <a:t>Commitee</a:t>
            </a:r>
            <a:r>
              <a:rPr lang="fr-CH" sz="2000" dirty="0"/>
              <a:t> of Vaud, Lausanne</a:t>
            </a:r>
          </a:p>
        </p:txBody>
      </p:sp>
      <p:sp>
        <p:nvSpPr>
          <p:cNvPr id="6" name="Rettangolo 5"/>
          <p:cNvSpPr/>
          <p:nvPr/>
        </p:nvSpPr>
        <p:spPr>
          <a:xfrm>
            <a:off x="715114" y="3709481"/>
            <a:ext cx="832138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3</a:t>
            </a:r>
            <a:r>
              <a:rPr lang="en-US" sz="2000" baseline="30000" dirty="0" err="1">
                <a:solidFill>
                  <a:srgbClr val="000000"/>
                </a:solidFill>
                <a:latin typeface="Calibri" panose="020F0502020204030204" pitchFamily="34" charset="0"/>
                <a:cs typeface="Calibri" panose="020F0502020204030204" pitchFamily="34" charset="0"/>
              </a:rPr>
              <a:t>rd</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lecture in the SSPH+/ETH Jubilee Series “This Is Public Health”</a:t>
            </a:r>
            <a:b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Wed 4.3.2020 – 17:15h (CET)  @ ETH Zurich HG D16.2 and </a:t>
            </a:r>
            <a:b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live-streamed online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2"/>
              </a:rPr>
              <a:t>https://ethz.zoom.us/j/253320154</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59C29971-D360-1248-BB10-EA153D25A99B}"/>
              </a:ext>
            </a:extLst>
          </p:cNvPr>
          <p:cNvPicPr>
            <a:picLocks noChangeAspect="1"/>
          </p:cNvPicPr>
          <p:nvPr/>
        </p:nvPicPr>
        <p:blipFill>
          <a:blip r:embed="rId3"/>
          <a:stretch>
            <a:fillRect/>
          </a:stretch>
        </p:blipFill>
        <p:spPr>
          <a:xfrm>
            <a:off x="7740376" y="4806696"/>
            <a:ext cx="1329884" cy="1325978"/>
          </a:xfrm>
          <a:prstGeom prst="rect">
            <a:avLst/>
          </a:prstGeom>
        </p:spPr>
      </p:pic>
      <p:pic>
        <p:nvPicPr>
          <p:cNvPr id="1026" name="Picture 2" descr="Vaizdo rezultatas pagal užklausą „universite neuchatel“">
            <a:extLst>
              <a:ext uri="{FF2B5EF4-FFF2-40B4-BE49-F238E27FC236}">
                <a16:creationId xmlns:a16="http://schemas.microsoft.com/office/drawing/2014/main" id="{E8B2B053-C79F-294C-A036-3427267F15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091"/>
          <a:stretch/>
        </p:blipFill>
        <p:spPr bwMode="auto">
          <a:xfrm>
            <a:off x="3491880" y="492973"/>
            <a:ext cx="1440160" cy="10541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aizdo rezultatas pagal užklausą „CER-VD“">
            <a:extLst>
              <a:ext uri="{FF2B5EF4-FFF2-40B4-BE49-F238E27FC236}">
                <a16:creationId xmlns:a16="http://schemas.microsoft.com/office/drawing/2014/main" id="{3C60FE12-7C0A-5147-8D3F-BC5F932688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525815"/>
            <a:ext cx="1228706" cy="736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295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517232"/>
            <a:ext cx="2195736"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9" name="Titre 1"/>
          <p:cNvSpPr>
            <a:spLocks noGrp="1"/>
          </p:cNvSpPr>
          <p:nvPr>
            <p:ph type="title"/>
          </p:nvPr>
        </p:nvSpPr>
        <p:spPr>
          <a:xfrm>
            <a:off x="827584" y="188640"/>
            <a:ext cx="6477000" cy="838200"/>
          </a:xfrm>
        </p:spPr>
        <p:txBody>
          <a:bodyPr/>
          <a:lstStyle/>
          <a:p>
            <a:r>
              <a:rPr lang="fr-CH" sz="3600" dirty="0"/>
              <a:t>A </a:t>
            </a:r>
            <a:r>
              <a:rPr lang="fr-CH" sz="3600" dirty="0" err="1"/>
              <a:t>need</a:t>
            </a:r>
            <a:r>
              <a:rPr lang="fr-CH" sz="3600" dirty="0"/>
              <a:t> of clarification ?</a:t>
            </a:r>
            <a:br>
              <a:rPr lang="fr-CH" sz="3600" dirty="0"/>
            </a:br>
            <a:endParaRPr lang="fr-CH" sz="3600" dirty="0"/>
          </a:p>
        </p:txBody>
      </p:sp>
      <p:sp>
        <p:nvSpPr>
          <p:cNvPr id="2" name="ZoneTexte 1"/>
          <p:cNvSpPr txBox="1"/>
          <p:nvPr/>
        </p:nvSpPr>
        <p:spPr>
          <a:xfrm>
            <a:off x="3725170" y="2766403"/>
            <a:ext cx="5357557" cy="769441"/>
          </a:xfrm>
          <a:prstGeom prst="rect">
            <a:avLst/>
          </a:prstGeom>
          <a:noFill/>
        </p:spPr>
        <p:txBody>
          <a:bodyPr wrap="none" rtlCol="0">
            <a:spAutoFit/>
          </a:bodyPr>
          <a:lstStyle/>
          <a:p>
            <a:r>
              <a:rPr lang="fr-CH" altLang="fr-FR" sz="4400" b="1" dirty="0">
                <a:solidFill>
                  <a:srgbClr val="00863D"/>
                </a:solidFill>
              </a:rPr>
              <a:t>De quoi parle-t-on?</a:t>
            </a:r>
          </a:p>
        </p:txBody>
      </p:sp>
      <p:sp>
        <p:nvSpPr>
          <p:cNvPr id="3" name="ZoneTexte 2"/>
          <p:cNvSpPr txBox="1"/>
          <p:nvPr/>
        </p:nvSpPr>
        <p:spPr>
          <a:xfrm>
            <a:off x="2937456" y="1125784"/>
            <a:ext cx="4519186" cy="646331"/>
          </a:xfrm>
          <a:prstGeom prst="rect">
            <a:avLst/>
          </a:prstGeom>
          <a:noFill/>
        </p:spPr>
        <p:txBody>
          <a:bodyPr wrap="none" rtlCol="0">
            <a:spAutoFit/>
          </a:bodyPr>
          <a:lstStyle/>
          <a:p>
            <a:r>
              <a:rPr lang="fr-CH" altLang="fr-FR" sz="3600" dirty="0"/>
              <a:t>Fo </a:t>
            </a:r>
            <a:r>
              <a:rPr lang="fr-CH" altLang="fr-FR" sz="3600" dirty="0" err="1"/>
              <a:t>waas</a:t>
            </a:r>
            <a:r>
              <a:rPr lang="fr-CH" altLang="fr-FR" sz="3600" dirty="0"/>
              <a:t> </a:t>
            </a:r>
            <a:r>
              <a:rPr lang="fr-CH" altLang="fr-FR" sz="3600" dirty="0" err="1"/>
              <a:t>redä</a:t>
            </a:r>
            <a:r>
              <a:rPr lang="fr-CH" altLang="fr-FR" sz="3600" dirty="0"/>
              <a:t> </a:t>
            </a:r>
            <a:r>
              <a:rPr lang="fr-CH" altLang="fr-FR" sz="3600" dirty="0" err="1"/>
              <a:t>mier</a:t>
            </a:r>
            <a:r>
              <a:rPr lang="fr-CH" altLang="fr-FR" sz="3600" dirty="0"/>
              <a:t> ? </a:t>
            </a:r>
          </a:p>
        </p:txBody>
      </p:sp>
      <p:sp>
        <p:nvSpPr>
          <p:cNvPr id="7" name="ZoneTexte 6"/>
          <p:cNvSpPr txBox="1"/>
          <p:nvPr/>
        </p:nvSpPr>
        <p:spPr>
          <a:xfrm>
            <a:off x="5300373" y="3670768"/>
            <a:ext cx="3440365" cy="584775"/>
          </a:xfrm>
          <a:prstGeom prst="rect">
            <a:avLst/>
          </a:prstGeom>
          <a:noFill/>
        </p:spPr>
        <p:txBody>
          <a:bodyPr wrap="none" rtlCol="0">
            <a:spAutoFit/>
          </a:bodyPr>
          <a:lstStyle/>
          <a:p>
            <a:r>
              <a:rPr lang="fr-CH" altLang="fr-FR" sz="3200" dirty="0">
                <a:solidFill>
                  <a:srgbClr val="92D050"/>
                </a:solidFill>
              </a:rPr>
              <a:t>Fa </a:t>
            </a:r>
            <a:r>
              <a:rPr lang="fr-CH" altLang="fr-FR" sz="3200" dirty="0" err="1">
                <a:solidFill>
                  <a:srgbClr val="92D050"/>
                </a:solidFill>
              </a:rPr>
              <a:t>was</a:t>
            </a:r>
            <a:r>
              <a:rPr lang="fr-CH" altLang="fr-FR" sz="3200" dirty="0">
                <a:solidFill>
                  <a:srgbClr val="92D050"/>
                </a:solidFill>
              </a:rPr>
              <a:t> </a:t>
            </a:r>
            <a:r>
              <a:rPr lang="fr-CH" altLang="fr-FR" sz="3200" dirty="0" err="1">
                <a:solidFill>
                  <a:srgbClr val="92D050"/>
                </a:solidFill>
              </a:rPr>
              <a:t>rede</a:t>
            </a:r>
            <a:r>
              <a:rPr lang="fr-CH" altLang="fr-FR" sz="3200" dirty="0">
                <a:solidFill>
                  <a:srgbClr val="92D050"/>
                </a:solidFill>
              </a:rPr>
              <a:t> </a:t>
            </a:r>
            <a:r>
              <a:rPr lang="fr-CH" altLang="fr-FR" sz="3200" dirty="0" err="1">
                <a:solidFill>
                  <a:srgbClr val="92D050"/>
                </a:solidFill>
              </a:rPr>
              <a:t>wär</a:t>
            </a:r>
            <a:r>
              <a:rPr lang="fr-CH" altLang="fr-FR" sz="3200" dirty="0">
                <a:solidFill>
                  <a:srgbClr val="92D050"/>
                </a:solidFill>
              </a:rPr>
              <a:t>?</a:t>
            </a:r>
          </a:p>
        </p:txBody>
      </p:sp>
      <p:sp>
        <p:nvSpPr>
          <p:cNvPr id="8" name="ZoneTexte 7"/>
          <p:cNvSpPr txBox="1"/>
          <p:nvPr/>
        </p:nvSpPr>
        <p:spPr>
          <a:xfrm>
            <a:off x="1361474" y="5061994"/>
            <a:ext cx="4339650" cy="646331"/>
          </a:xfrm>
          <a:prstGeom prst="rect">
            <a:avLst/>
          </a:prstGeom>
          <a:noFill/>
        </p:spPr>
        <p:txBody>
          <a:bodyPr wrap="none" rtlCol="0">
            <a:spAutoFit/>
          </a:bodyPr>
          <a:lstStyle/>
          <a:p>
            <a:r>
              <a:rPr lang="fr-FR" altLang="fr-FR" sz="3600" dirty="0" err="1">
                <a:solidFill>
                  <a:srgbClr val="7030A0"/>
                </a:solidFill>
              </a:rPr>
              <a:t>我們正在談論什麼</a:t>
            </a:r>
            <a:r>
              <a:rPr lang="fr-FR" altLang="fr-FR" sz="3600" dirty="0">
                <a:solidFill>
                  <a:srgbClr val="7030A0"/>
                </a:solidFill>
              </a:rPr>
              <a:t>？</a:t>
            </a:r>
            <a:endParaRPr lang="fr-CH" altLang="fr-FR" sz="3600" dirty="0">
              <a:solidFill>
                <a:srgbClr val="7030A0"/>
              </a:solidFill>
            </a:endParaRPr>
          </a:p>
        </p:txBody>
      </p:sp>
      <p:sp>
        <p:nvSpPr>
          <p:cNvPr id="10" name="ZoneTexte 9"/>
          <p:cNvSpPr txBox="1"/>
          <p:nvPr/>
        </p:nvSpPr>
        <p:spPr>
          <a:xfrm rot="2032007">
            <a:off x="810556" y="3654183"/>
            <a:ext cx="7027886" cy="769441"/>
          </a:xfrm>
          <a:prstGeom prst="rect">
            <a:avLst/>
          </a:prstGeom>
          <a:noFill/>
        </p:spPr>
        <p:txBody>
          <a:bodyPr wrap="none" rtlCol="0">
            <a:spAutoFit/>
          </a:bodyPr>
          <a:lstStyle/>
          <a:p>
            <a:r>
              <a:rPr lang="fr-CH" altLang="fr-FR" sz="4400" dirty="0" err="1"/>
              <a:t>What</a:t>
            </a:r>
            <a:r>
              <a:rPr lang="fr-CH" altLang="fr-FR" sz="4400" dirty="0"/>
              <a:t> are </a:t>
            </a:r>
            <a:r>
              <a:rPr lang="fr-CH" altLang="fr-FR" sz="4400" dirty="0" err="1"/>
              <a:t>we</a:t>
            </a:r>
            <a:r>
              <a:rPr lang="fr-CH" altLang="fr-FR" sz="4400" dirty="0"/>
              <a:t> </a:t>
            </a:r>
            <a:r>
              <a:rPr lang="fr-CH" altLang="fr-FR" sz="4400" dirty="0" err="1"/>
              <a:t>talking</a:t>
            </a:r>
            <a:r>
              <a:rPr lang="fr-CH" altLang="fr-FR" sz="4400" dirty="0"/>
              <a:t> about?</a:t>
            </a:r>
          </a:p>
        </p:txBody>
      </p:sp>
      <p:sp>
        <p:nvSpPr>
          <p:cNvPr id="11" name="ZoneTexte 10"/>
          <p:cNvSpPr txBox="1"/>
          <p:nvPr/>
        </p:nvSpPr>
        <p:spPr>
          <a:xfrm rot="19748170">
            <a:off x="1045421" y="2517692"/>
            <a:ext cx="4416594" cy="646331"/>
          </a:xfrm>
          <a:prstGeom prst="rect">
            <a:avLst/>
          </a:prstGeom>
          <a:noFill/>
        </p:spPr>
        <p:txBody>
          <a:bodyPr wrap="none" rtlCol="0">
            <a:spAutoFit/>
          </a:bodyPr>
          <a:lstStyle/>
          <a:p>
            <a:r>
              <a:rPr lang="fr-CH" altLang="fr-FR" sz="3600" dirty="0">
                <a:solidFill>
                  <a:schemeClr val="accent1">
                    <a:lumMod val="75000"/>
                  </a:schemeClr>
                </a:solidFill>
              </a:rPr>
              <a:t>De quo </a:t>
            </a:r>
            <a:r>
              <a:rPr lang="fr-CH" altLang="fr-FR" sz="3600" dirty="0" err="1">
                <a:solidFill>
                  <a:schemeClr val="accent1">
                    <a:lumMod val="75000"/>
                  </a:schemeClr>
                </a:solidFill>
              </a:rPr>
              <a:t>locutum</a:t>
            </a:r>
            <a:r>
              <a:rPr lang="fr-CH" altLang="fr-FR" sz="3600" dirty="0">
                <a:solidFill>
                  <a:schemeClr val="accent1">
                    <a:lumMod val="75000"/>
                  </a:schemeClr>
                </a:solidFill>
              </a:rPr>
              <a:t> est?</a:t>
            </a:r>
            <a:endParaRPr lang="fr-CH" sz="3600" dirty="0">
              <a:solidFill>
                <a:schemeClr val="accent1">
                  <a:lumMod val="75000"/>
                </a:schemeClr>
              </a:solidFill>
            </a:endParaRPr>
          </a:p>
        </p:txBody>
      </p:sp>
    </p:spTree>
    <p:extLst>
      <p:ext uri="{BB962C8B-B14F-4D97-AF65-F5344CB8AC3E}">
        <p14:creationId xmlns:p14="http://schemas.microsoft.com/office/powerpoint/2010/main" val="652103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683568" y="-27384"/>
            <a:ext cx="6477000" cy="838200"/>
          </a:xfrm>
        </p:spPr>
        <p:txBody>
          <a:bodyPr/>
          <a:lstStyle/>
          <a:p>
            <a:r>
              <a:rPr lang="fr-FR" altLang="fr-FR" sz="3400" b="1" dirty="0" err="1"/>
              <a:t>Proposal</a:t>
            </a:r>
            <a:r>
              <a:rPr lang="fr-FR" altLang="fr-FR" sz="3400" b="1" dirty="0"/>
              <a:t> for</a:t>
            </a:r>
            <a:br>
              <a:rPr lang="fr-FR" altLang="fr-FR" sz="3400" b="1" dirty="0"/>
            </a:br>
            <a:r>
              <a:rPr lang="fr-FR" altLang="fr-FR" sz="3400" b="1" dirty="0"/>
              <a:t>a </a:t>
            </a:r>
            <a:r>
              <a:rPr lang="fr-FR" altLang="fr-FR" sz="3400" b="1" dirty="0" err="1"/>
              <a:t>legal</a:t>
            </a:r>
            <a:r>
              <a:rPr lang="fr-FR" altLang="fr-FR" sz="3400" b="1" dirty="0"/>
              <a:t> </a:t>
            </a:r>
            <a:r>
              <a:rPr lang="fr-FR" altLang="fr-FR" sz="3400" b="1" dirty="0" err="1"/>
              <a:t>definition</a:t>
            </a:r>
            <a:r>
              <a:rPr lang="fr-FR" altLang="fr-FR" sz="3400" b="1" dirty="0"/>
              <a:t> of </a:t>
            </a:r>
            <a:r>
              <a:rPr lang="fr-FR" altLang="fr-FR" sz="3400" b="1" dirty="0" err="1"/>
              <a:t>health</a:t>
            </a:r>
            <a:endParaRPr lang="fr-FR" altLang="fr-FR" sz="3400" b="1" dirty="0"/>
          </a:p>
        </p:txBody>
      </p:sp>
      <p:sp>
        <p:nvSpPr>
          <p:cNvPr id="141315" name="Rectangle 3"/>
          <p:cNvSpPr>
            <a:spLocks noGrp="1" noChangeArrowheads="1"/>
          </p:cNvSpPr>
          <p:nvPr>
            <p:ph idx="1"/>
          </p:nvPr>
        </p:nvSpPr>
        <p:spPr>
          <a:xfrm>
            <a:off x="251520" y="1412776"/>
            <a:ext cx="8640960" cy="5112568"/>
          </a:xfrm>
        </p:spPr>
        <p:txBody>
          <a:bodyPr/>
          <a:lstStyle/>
          <a:p>
            <a:r>
              <a:rPr lang="en-US" altLang="fr-FR" sz="3600" dirty="0"/>
              <a:t>In law, health is understood as a fundamental right (the right to health), as a personality right (individual right) and a public interest (community health/public health).</a:t>
            </a:r>
          </a:p>
          <a:p>
            <a:pPr marL="0" indent="0">
              <a:buNone/>
            </a:pPr>
            <a:endParaRPr lang="fr-FR" sz="2000" dirty="0"/>
          </a:p>
          <a:p>
            <a:pPr marL="0" indent="0">
              <a:buNone/>
            </a:pPr>
            <a:r>
              <a:rPr lang="fr-FR" sz="2000" dirty="0"/>
              <a:t>«</a:t>
            </a:r>
            <a:r>
              <a:rPr lang="fr-CH" sz="2000" dirty="0"/>
              <a:t>La santé consiste en un état de bien-être physique, mental et social; </a:t>
            </a:r>
            <a:r>
              <a:rPr lang="fr-CH" sz="2000" b="1" i="1" dirty="0"/>
              <a:t>elle relève des droits de la personne</a:t>
            </a:r>
            <a:r>
              <a:rPr lang="fr-CH" sz="2000" dirty="0"/>
              <a:t>» (Loi sanitaire, Jura, 1990)</a:t>
            </a:r>
            <a:endParaRPr lang="fr-FR" sz="2000" dirty="0"/>
          </a:p>
          <a:p>
            <a:pPr marL="0" indent="0">
              <a:buNone/>
            </a:pPr>
            <a:r>
              <a:rPr lang="fr-FR" sz="2000" dirty="0"/>
              <a:t>«La santé, comme état de bien-être physique, psychique et social qui ne s’apprécie pas uniquement en fonction de la maladie ou du handicap, est </a:t>
            </a:r>
            <a:r>
              <a:rPr lang="fr-FR" sz="2000" b="1" i="1" dirty="0"/>
              <a:t>un bien fondamental </a:t>
            </a:r>
            <a:r>
              <a:rPr lang="fr-FR" sz="2000" dirty="0"/>
              <a:t>qui doit être protégé» (Loi sur la santé, Fribourg, 1999)</a:t>
            </a:r>
            <a:endParaRPr lang="fr-CH" sz="2000" dirty="0"/>
          </a:p>
          <a:p>
            <a:endParaRPr lang="fr-FR" altLang="fr-FR" sz="2000" dirty="0"/>
          </a:p>
        </p:txBody>
      </p:sp>
    </p:spTree>
    <p:extLst>
      <p:ext uri="{BB962C8B-B14F-4D97-AF65-F5344CB8AC3E}">
        <p14:creationId xmlns:p14="http://schemas.microsoft.com/office/powerpoint/2010/main" val="1870060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251520" y="1171491"/>
            <a:ext cx="8568952" cy="4680520"/>
          </a:xfrm>
        </p:spPr>
        <p:txBody>
          <a:bodyPr/>
          <a:lstStyle/>
          <a:p>
            <a:r>
              <a:rPr lang="en-US" sz="2800" dirty="0"/>
              <a:t>Public health law is the study of the </a:t>
            </a:r>
            <a:r>
              <a:rPr lang="en-US" sz="2800" b="1" dirty="0"/>
              <a:t>legal powers and duties of the state</a:t>
            </a:r>
            <a:r>
              <a:rPr lang="en-US" sz="2800" dirty="0"/>
              <a:t>, in collaboration with its partners (e.g., health care, business, the community, the media, and academe), to assure the conditions for people to be healthy (to identify, prevent, and ameliorate risks to health in the population) and the </a:t>
            </a:r>
            <a:r>
              <a:rPr lang="en-US" sz="2800" b="1" dirty="0"/>
              <a:t>limitations on the power of the state </a:t>
            </a:r>
            <a:r>
              <a:rPr lang="en-US" sz="2800" dirty="0"/>
              <a:t>to constrain the autonomy, privacy, liberty, proprietary, or other legally protected interests of individuals for the common good.</a:t>
            </a:r>
          </a:p>
          <a:p>
            <a:pPr marL="0" indent="0">
              <a:buNone/>
            </a:pPr>
            <a:r>
              <a:rPr lang="fr-CH" sz="2000" dirty="0"/>
              <a:t>Lawrence </a:t>
            </a:r>
            <a:r>
              <a:rPr lang="fr-CH" sz="2000" dirty="0" err="1"/>
              <a:t>Gostin</a:t>
            </a:r>
            <a:r>
              <a:rPr lang="fr-CH" sz="2000" dirty="0"/>
              <a:t>, </a:t>
            </a:r>
            <a:r>
              <a:rPr lang="en-US" sz="2000" dirty="0"/>
              <a:t>Public Health Law in a New Century. </a:t>
            </a:r>
            <a:r>
              <a:rPr lang="fr-CH" sz="2000" dirty="0"/>
              <a:t>Part 1, JAMA, </a:t>
            </a:r>
            <a:r>
              <a:rPr lang="fr-CH" sz="2000" dirty="0" err="1"/>
              <a:t>June</a:t>
            </a:r>
            <a:r>
              <a:rPr lang="fr-CH" sz="2000" dirty="0"/>
              <a:t> 7, 2000-Vol 283, No. 21 2837</a:t>
            </a:r>
            <a:endParaRPr lang="fr-FR" dirty="0"/>
          </a:p>
        </p:txBody>
      </p:sp>
      <p:sp>
        <p:nvSpPr>
          <p:cNvPr id="3" name="Titre 2"/>
          <p:cNvSpPr>
            <a:spLocks noGrp="1"/>
          </p:cNvSpPr>
          <p:nvPr>
            <p:ph type="title"/>
          </p:nvPr>
        </p:nvSpPr>
        <p:spPr/>
        <p:txBody>
          <a:bodyPr/>
          <a:lstStyle/>
          <a:p>
            <a:r>
              <a:rPr lang="fr-CH" dirty="0" err="1"/>
              <a:t>Dynamic</a:t>
            </a:r>
            <a:r>
              <a:rPr lang="fr-CH" dirty="0"/>
              <a:t> </a:t>
            </a:r>
            <a:r>
              <a:rPr lang="fr-CH" dirty="0" err="1"/>
              <a:t>Definition</a:t>
            </a:r>
            <a:r>
              <a:rPr lang="fr-CH" dirty="0"/>
              <a:t> of </a:t>
            </a:r>
            <a:r>
              <a:rPr lang="fr-CH" dirty="0" err="1"/>
              <a:t>Health</a:t>
            </a:r>
            <a:r>
              <a:rPr lang="fr-CH" dirty="0"/>
              <a:t> Law</a:t>
            </a:r>
            <a:endParaRPr lang="fr-FR" dirty="0"/>
          </a:p>
        </p:txBody>
      </p:sp>
      <p:sp>
        <p:nvSpPr>
          <p:cNvPr id="4" name="ZoneTexte 3"/>
          <p:cNvSpPr txBox="1"/>
          <p:nvPr/>
        </p:nvSpPr>
        <p:spPr>
          <a:xfrm>
            <a:off x="611560" y="5852011"/>
            <a:ext cx="8376588" cy="338554"/>
          </a:xfrm>
          <a:prstGeom prst="rect">
            <a:avLst/>
          </a:prstGeom>
          <a:noFill/>
        </p:spPr>
        <p:txBody>
          <a:bodyPr wrap="none" rtlCol="0">
            <a:spAutoFit/>
          </a:bodyPr>
          <a:lstStyle/>
          <a:p>
            <a:pPr>
              <a:tabLst>
                <a:tab pos="447675" algn="l"/>
                <a:tab pos="6543675" algn="l"/>
                <a:tab pos="8877300" algn="r"/>
              </a:tabLst>
            </a:pPr>
            <a:r>
              <a:rPr lang="fr-CH" sz="1600" b="1" dirty="0">
                <a:solidFill>
                  <a:srgbClr val="FF0000"/>
                </a:solidFill>
                <a:latin typeface="Arial" pitchFamily="34" charset="0"/>
                <a:cs typeface="Arial" pitchFamily="34" charset="0"/>
              </a:rPr>
              <a:t>PUBLIC HEALTH IS ALSO ABOUT HUMAN RIGTHS AND FUNDAMENTAL FREEDOMS</a:t>
            </a:r>
          </a:p>
        </p:txBody>
      </p:sp>
      <p:cxnSp>
        <p:nvCxnSpPr>
          <p:cNvPr id="9" name="Connecteur droit avec flèche 8"/>
          <p:cNvCxnSpPr/>
          <p:nvPr/>
        </p:nvCxnSpPr>
        <p:spPr>
          <a:xfrm flipH="1" flipV="1">
            <a:off x="6156176" y="3717032"/>
            <a:ext cx="432048" cy="2134979"/>
          </a:xfrm>
          <a:prstGeom prst="straightConnector1">
            <a:avLst/>
          </a:prstGeom>
          <a:ln w="57150">
            <a:solidFill>
              <a:srgbClr val="00863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6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517232"/>
            <a:ext cx="2195736"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9" name="Titre 1"/>
          <p:cNvSpPr>
            <a:spLocks noGrp="1"/>
          </p:cNvSpPr>
          <p:nvPr>
            <p:ph type="title"/>
          </p:nvPr>
        </p:nvSpPr>
        <p:spPr>
          <a:xfrm>
            <a:off x="827584" y="188640"/>
            <a:ext cx="6477000" cy="838200"/>
          </a:xfrm>
        </p:spPr>
        <p:txBody>
          <a:bodyPr/>
          <a:lstStyle/>
          <a:p>
            <a:r>
              <a:rPr lang="fr-CH" sz="3600" b="1" dirty="0" err="1"/>
              <a:t>What</a:t>
            </a:r>
            <a:r>
              <a:rPr lang="fr-CH" sz="3600" b="1" dirty="0"/>
              <a:t> </a:t>
            </a:r>
            <a:r>
              <a:rPr lang="fr-CH" sz="3600" b="1" dirty="0" err="1"/>
              <a:t>is</a:t>
            </a:r>
            <a:r>
              <a:rPr lang="fr-CH" sz="3600" b="1" dirty="0"/>
              <a:t> </a:t>
            </a:r>
            <a:r>
              <a:rPr lang="fr-CH" sz="3600" b="1" dirty="0" err="1"/>
              <a:t>health</a:t>
            </a:r>
            <a:r>
              <a:rPr lang="fr-CH" sz="3600" b="1" dirty="0"/>
              <a:t> </a:t>
            </a:r>
            <a:r>
              <a:rPr lang="fr-CH" sz="3600" b="1" dirty="0" err="1"/>
              <a:t>law</a:t>
            </a:r>
            <a:r>
              <a:rPr lang="fr-CH" sz="3600" b="1" dirty="0"/>
              <a:t>?</a:t>
            </a:r>
            <a:br>
              <a:rPr lang="fr-CH" sz="3600" b="1" dirty="0"/>
            </a:br>
            <a:endParaRPr lang="fr-CH" sz="3600" b="1" dirty="0"/>
          </a:p>
        </p:txBody>
      </p:sp>
      <p:sp>
        <p:nvSpPr>
          <p:cNvPr id="2" name="ZoneTexte 1"/>
          <p:cNvSpPr txBox="1"/>
          <p:nvPr/>
        </p:nvSpPr>
        <p:spPr>
          <a:xfrm>
            <a:off x="3725170" y="2766403"/>
            <a:ext cx="5357557" cy="769441"/>
          </a:xfrm>
          <a:prstGeom prst="rect">
            <a:avLst/>
          </a:prstGeom>
          <a:noFill/>
        </p:spPr>
        <p:txBody>
          <a:bodyPr wrap="none" rtlCol="0">
            <a:spAutoFit/>
          </a:bodyPr>
          <a:lstStyle/>
          <a:p>
            <a:r>
              <a:rPr lang="fr-CH" altLang="fr-FR" sz="4400" b="1" dirty="0">
                <a:solidFill>
                  <a:srgbClr val="00863D"/>
                </a:solidFill>
              </a:rPr>
              <a:t>De quoi parle-t-on?</a:t>
            </a:r>
          </a:p>
        </p:txBody>
      </p:sp>
      <p:sp>
        <p:nvSpPr>
          <p:cNvPr id="3" name="ZoneTexte 2"/>
          <p:cNvSpPr txBox="1"/>
          <p:nvPr/>
        </p:nvSpPr>
        <p:spPr>
          <a:xfrm>
            <a:off x="2937456" y="1125784"/>
            <a:ext cx="4519186" cy="646331"/>
          </a:xfrm>
          <a:prstGeom prst="rect">
            <a:avLst/>
          </a:prstGeom>
          <a:noFill/>
        </p:spPr>
        <p:txBody>
          <a:bodyPr wrap="none" rtlCol="0">
            <a:spAutoFit/>
          </a:bodyPr>
          <a:lstStyle/>
          <a:p>
            <a:r>
              <a:rPr lang="fr-CH" altLang="fr-FR" sz="3600" dirty="0"/>
              <a:t>Fo </a:t>
            </a:r>
            <a:r>
              <a:rPr lang="fr-CH" altLang="fr-FR" sz="3600" dirty="0" err="1"/>
              <a:t>waas</a:t>
            </a:r>
            <a:r>
              <a:rPr lang="fr-CH" altLang="fr-FR" sz="3600" dirty="0"/>
              <a:t> </a:t>
            </a:r>
            <a:r>
              <a:rPr lang="fr-CH" altLang="fr-FR" sz="3600" dirty="0" err="1"/>
              <a:t>redä</a:t>
            </a:r>
            <a:r>
              <a:rPr lang="fr-CH" altLang="fr-FR" sz="3600" dirty="0"/>
              <a:t> </a:t>
            </a:r>
            <a:r>
              <a:rPr lang="fr-CH" altLang="fr-FR" sz="3600" dirty="0" err="1"/>
              <a:t>mier</a:t>
            </a:r>
            <a:r>
              <a:rPr lang="fr-CH" altLang="fr-FR" sz="3600" dirty="0"/>
              <a:t> ? </a:t>
            </a:r>
          </a:p>
        </p:txBody>
      </p:sp>
      <p:sp>
        <p:nvSpPr>
          <p:cNvPr id="7" name="ZoneTexte 6"/>
          <p:cNvSpPr txBox="1"/>
          <p:nvPr/>
        </p:nvSpPr>
        <p:spPr>
          <a:xfrm>
            <a:off x="5300373" y="3670768"/>
            <a:ext cx="3440365" cy="584775"/>
          </a:xfrm>
          <a:prstGeom prst="rect">
            <a:avLst/>
          </a:prstGeom>
          <a:noFill/>
        </p:spPr>
        <p:txBody>
          <a:bodyPr wrap="none" rtlCol="0">
            <a:spAutoFit/>
          </a:bodyPr>
          <a:lstStyle/>
          <a:p>
            <a:r>
              <a:rPr lang="fr-CH" altLang="fr-FR" sz="3200" dirty="0">
                <a:solidFill>
                  <a:srgbClr val="92D050"/>
                </a:solidFill>
              </a:rPr>
              <a:t>Fa </a:t>
            </a:r>
            <a:r>
              <a:rPr lang="fr-CH" altLang="fr-FR" sz="3200" dirty="0" err="1">
                <a:solidFill>
                  <a:srgbClr val="92D050"/>
                </a:solidFill>
              </a:rPr>
              <a:t>was</a:t>
            </a:r>
            <a:r>
              <a:rPr lang="fr-CH" altLang="fr-FR" sz="3200" dirty="0">
                <a:solidFill>
                  <a:srgbClr val="92D050"/>
                </a:solidFill>
              </a:rPr>
              <a:t> </a:t>
            </a:r>
            <a:r>
              <a:rPr lang="fr-CH" altLang="fr-FR" sz="3200" dirty="0" err="1">
                <a:solidFill>
                  <a:srgbClr val="92D050"/>
                </a:solidFill>
              </a:rPr>
              <a:t>rede</a:t>
            </a:r>
            <a:r>
              <a:rPr lang="fr-CH" altLang="fr-FR" sz="3200" dirty="0">
                <a:solidFill>
                  <a:srgbClr val="92D050"/>
                </a:solidFill>
              </a:rPr>
              <a:t> </a:t>
            </a:r>
            <a:r>
              <a:rPr lang="fr-CH" altLang="fr-FR" sz="3200" dirty="0" err="1">
                <a:solidFill>
                  <a:srgbClr val="92D050"/>
                </a:solidFill>
              </a:rPr>
              <a:t>wär</a:t>
            </a:r>
            <a:r>
              <a:rPr lang="fr-CH" altLang="fr-FR" sz="3200" dirty="0">
                <a:solidFill>
                  <a:srgbClr val="92D050"/>
                </a:solidFill>
              </a:rPr>
              <a:t>?</a:t>
            </a:r>
          </a:p>
        </p:txBody>
      </p:sp>
      <p:sp>
        <p:nvSpPr>
          <p:cNvPr id="8" name="ZoneTexte 7"/>
          <p:cNvSpPr txBox="1"/>
          <p:nvPr/>
        </p:nvSpPr>
        <p:spPr>
          <a:xfrm>
            <a:off x="1361474" y="5061994"/>
            <a:ext cx="4339650" cy="646331"/>
          </a:xfrm>
          <a:prstGeom prst="rect">
            <a:avLst/>
          </a:prstGeom>
          <a:noFill/>
        </p:spPr>
        <p:txBody>
          <a:bodyPr wrap="none" rtlCol="0">
            <a:spAutoFit/>
          </a:bodyPr>
          <a:lstStyle/>
          <a:p>
            <a:r>
              <a:rPr lang="fr-FR" altLang="fr-FR" sz="3600" dirty="0" err="1">
                <a:solidFill>
                  <a:srgbClr val="7030A0"/>
                </a:solidFill>
              </a:rPr>
              <a:t>我們正在談論什麼</a:t>
            </a:r>
            <a:r>
              <a:rPr lang="fr-FR" altLang="fr-FR" sz="3600" dirty="0">
                <a:solidFill>
                  <a:srgbClr val="7030A0"/>
                </a:solidFill>
              </a:rPr>
              <a:t>？</a:t>
            </a:r>
            <a:endParaRPr lang="fr-CH" altLang="fr-FR" sz="3600" dirty="0">
              <a:solidFill>
                <a:srgbClr val="7030A0"/>
              </a:solidFill>
            </a:endParaRPr>
          </a:p>
        </p:txBody>
      </p:sp>
      <p:sp>
        <p:nvSpPr>
          <p:cNvPr id="10" name="ZoneTexte 9"/>
          <p:cNvSpPr txBox="1"/>
          <p:nvPr/>
        </p:nvSpPr>
        <p:spPr>
          <a:xfrm rot="2032007">
            <a:off x="810556" y="3654183"/>
            <a:ext cx="7027886" cy="769441"/>
          </a:xfrm>
          <a:prstGeom prst="rect">
            <a:avLst/>
          </a:prstGeom>
          <a:noFill/>
        </p:spPr>
        <p:txBody>
          <a:bodyPr wrap="none" rtlCol="0">
            <a:spAutoFit/>
          </a:bodyPr>
          <a:lstStyle/>
          <a:p>
            <a:r>
              <a:rPr lang="fr-CH" altLang="fr-FR" sz="4400" dirty="0" err="1"/>
              <a:t>What</a:t>
            </a:r>
            <a:r>
              <a:rPr lang="fr-CH" altLang="fr-FR" sz="4400" dirty="0"/>
              <a:t> are </a:t>
            </a:r>
            <a:r>
              <a:rPr lang="fr-CH" altLang="fr-FR" sz="4400" dirty="0" err="1"/>
              <a:t>we</a:t>
            </a:r>
            <a:r>
              <a:rPr lang="fr-CH" altLang="fr-FR" sz="4400" dirty="0"/>
              <a:t> </a:t>
            </a:r>
            <a:r>
              <a:rPr lang="fr-CH" altLang="fr-FR" sz="4400" dirty="0" err="1"/>
              <a:t>talking</a:t>
            </a:r>
            <a:r>
              <a:rPr lang="fr-CH" altLang="fr-FR" sz="4400" dirty="0"/>
              <a:t> about?</a:t>
            </a:r>
          </a:p>
        </p:txBody>
      </p:sp>
      <p:sp>
        <p:nvSpPr>
          <p:cNvPr id="11" name="ZoneTexte 10"/>
          <p:cNvSpPr txBox="1"/>
          <p:nvPr/>
        </p:nvSpPr>
        <p:spPr>
          <a:xfrm rot="19748170">
            <a:off x="1045421" y="2517692"/>
            <a:ext cx="4416594" cy="646331"/>
          </a:xfrm>
          <a:prstGeom prst="rect">
            <a:avLst/>
          </a:prstGeom>
          <a:noFill/>
        </p:spPr>
        <p:txBody>
          <a:bodyPr wrap="none" rtlCol="0">
            <a:spAutoFit/>
          </a:bodyPr>
          <a:lstStyle/>
          <a:p>
            <a:r>
              <a:rPr lang="fr-CH" altLang="fr-FR" sz="3600" dirty="0">
                <a:solidFill>
                  <a:schemeClr val="accent1">
                    <a:lumMod val="75000"/>
                  </a:schemeClr>
                </a:solidFill>
              </a:rPr>
              <a:t>De quo </a:t>
            </a:r>
            <a:r>
              <a:rPr lang="fr-CH" altLang="fr-FR" sz="3600" dirty="0" err="1">
                <a:solidFill>
                  <a:schemeClr val="accent1">
                    <a:lumMod val="75000"/>
                  </a:schemeClr>
                </a:solidFill>
              </a:rPr>
              <a:t>locutum</a:t>
            </a:r>
            <a:r>
              <a:rPr lang="fr-CH" altLang="fr-FR" sz="3600" dirty="0">
                <a:solidFill>
                  <a:schemeClr val="accent1">
                    <a:lumMod val="75000"/>
                  </a:schemeClr>
                </a:solidFill>
              </a:rPr>
              <a:t> est?</a:t>
            </a:r>
            <a:endParaRPr lang="fr-CH" sz="3600" dirty="0">
              <a:solidFill>
                <a:schemeClr val="accent1">
                  <a:lumMod val="75000"/>
                </a:schemeClr>
              </a:solidFill>
            </a:endParaRPr>
          </a:p>
        </p:txBody>
      </p:sp>
    </p:spTree>
    <p:extLst>
      <p:ext uri="{BB962C8B-B14F-4D97-AF65-F5344CB8AC3E}">
        <p14:creationId xmlns:p14="http://schemas.microsoft.com/office/powerpoint/2010/main" val="1024795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447" y="1163881"/>
            <a:ext cx="9147448" cy="5145439"/>
          </a:xfrm>
          <a:prstGeom prst="rect">
            <a:avLst/>
          </a:prstGeom>
        </p:spPr>
      </p:pic>
      <p:sp>
        <p:nvSpPr>
          <p:cNvPr id="3" name="ZoneTexte 2"/>
          <p:cNvSpPr txBox="1"/>
          <p:nvPr/>
        </p:nvSpPr>
        <p:spPr>
          <a:xfrm>
            <a:off x="1345941" y="548680"/>
            <a:ext cx="5722079" cy="338554"/>
          </a:xfrm>
          <a:prstGeom prst="rect">
            <a:avLst/>
          </a:prstGeom>
          <a:noFill/>
        </p:spPr>
        <p:txBody>
          <a:bodyPr wrap="none" rtlCol="0">
            <a:spAutoFit/>
          </a:bodyPr>
          <a:lstStyle/>
          <a:p>
            <a:pPr algn="r">
              <a:tabLst>
                <a:tab pos="447675" algn="l"/>
                <a:tab pos="6543675" algn="l"/>
                <a:tab pos="8877300" algn="r"/>
              </a:tabLst>
            </a:pPr>
            <a:r>
              <a:rPr lang="fr-CH" sz="1600" dirty="0">
                <a:latin typeface="Arial" pitchFamily="34" charset="0"/>
                <a:cs typeface="Arial" pitchFamily="34" charset="0"/>
                <a:hlinkClick r:id="rId3"/>
              </a:rPr>
              <a:t>https://</a:t>
            </a:r>
            <a:r>
              <a:rPr lang="fr-CH" sz="1600" dirty="0" smtClean="0">
                <a:latin typeface="Arial" pitchFamily="34" charset="0"/>
                <a:cs typeface="Arial" pitchFamily="34" charset="0"/>
                <a:hlinkClick r:id="rId3"/>
              </a:rPr>
              <a:t>www.cdc.gov/phlp/publications/topic/phlacademy.html</a:t>
            </a:r>
            <a:r>
              <a:rPr lang="fr-CH" sz="1600" dirty="0" smtClean="0">
                <a:latin typeface="Arial" pitchFamily="34" charset="0"/>
                <a:cs typeface="Arial" pitchFamily="34" charset="0"/>
              </a:rPr>
              <a:t> </a:t>
            </a:r>
            <a:endParaRPr lang="fr-CH" sz="1600" dirty="0">
              <a:latin typeface="Arial" pitchFamily="34" charset="0"/>
              <a:cs typeface="Arial" pitchFamily="34" charset="0"/>
            </a:endParaRPr>
          </a:p>
        </p:txBody>
      </p:sp>
    </p:spTree>
    <p:extLst>
      <p:ext uri="{BB962C8B-B14F-4D97-AF65-F5344CB8AC3E}">
        <p14:creationId xmlns:p14="http://schemas.microsoft.com/office/powerpoint/2010/main" val="279714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980728" y="-603449"/>
            <a:ext cx="13321480" cy="7493333"/>
          </a:xfrm>
          <a:prstGeom prst="rect">
            <a:avLst/>
          </a:prstGeom>
        </p:spPr>
      </p:pic>
      <p:sp>
        <p:nvSpPr>
          <p:cNvPr id="3" name="ZoneTexte 2"/>
          <p:cNvSpPr txBox="1"/>
          <p:nvPr/>
        </p:nvSpPr>
        <p:spPr>
          <a:xfrm>
            <a:off x="1475656" y="188640"/>
            <a:ext cx="5304209" cy="276999"/>
          </a:xfrm>
          <a:prstGeom prst="rect">
            <a:avLst/>
          </a:prstGeom>
          <a:noFill/>
        </p:spPr>
        <p:txBody>
          <a:bodyPr wrap="none" rtlCol="0">
            <a:spAutoFit/>
          </a:bodyPr>
          <a:lstStyle/>
          <a:p>
            <a:pPr>
              <a:tabLst>
                <a:tab pos="447675" algn="l"/>
                <a:tab pos="6543675" algn="l"/>
                <a:tab pos="8877300" algn="r"/>
              </a:tabLst>
            </a:pPr>
            <a:r>
              <a:rPr lang="fr-CH" sz="1200" dirty="0">
                <a:latin typeface="Arial" pitchFamily="34" charset="0"/>
                <a:cs typeface="Arial" pitchFamily="34" charset="0"/>
                <a:hlinkClick r:id="rId3"/>
              </a:rPr>
              <a:t>https://</a:t>
            </a:r>
            <a:r>
              <a:rPr lang="fr-CH" sz="1200" dirty="0" smtClean="0">
                <a:latin typeface="Arial" pitchFamily="34" charset="0"/>
                <a:cs typeface="Arial" pitchFamily="34" charset="0"/>
                <a:hlinkClick r:id="rId3"/>
              </a:rPr>
              <a:t>www.changelabsolutions.org/product/introduction-legal-epidemiology</a:t>
            </a:r>
            <a:r>
              <a:rPr lang="fr-CH" sz="1200" dirty="0" smtClean="0">
                <a:latin typeface="Arial" pitchFamily="34" charset="0"/>
                <a:cs typeface="Arial" pitchFamily="34" charset="0"/>
              </a:rPr>
              <a:t> </a:t>
            </a:r>
            <a:endParaRPr lang="fr-CH" sz="1200" dirty="0">
              <a:latin typeface="Arial" pitchFamily="34" charset="0"/>
              <a:cs typeface="Arial" pitchFamily="34" charset="0"/>
            </a:endParaRPr>
          </a:p>
        </p:txBody>
      </p:sp>
    </p:spTree>
    <p:extLst>
      <p:ext uri="{BB962C8B-B14F-4D97-AF65-F5344CB8AC3E}">
        <p14:creationId xmlns:p14="http://schemas.microsoft.com/office/powerpoint/2010/main" val="3908167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fr-FR" sz="3900" b="1" dirty="0"/>
              <a:t>Health laws is… Health laws</a:t>
            </a:r>
          </a:p>
        </p:txBody>
      </p:sp>
      <p:sp>
        <p:nvSpPr>
          <p:cNvPr id="71683" name="Rectangle 3"/>
          <p:cNvSpPr>
            <a:spLocks noGrp="1" noChangeArrowheads="1"/>
          </p:cNvSpPr>
          <p:nvPr>
            <p:ph type="body" sz="half" idx="1"/>
          </p:nvPr>
        </p:nvSpPr>
        <p:spPr>
          <a:xfrm>
            <a:off x="-228600" y="1600200"/>
            <a:ext cx="3962400" cy="4648200"/>
          </a:xfrm>
        </p:spPr>
        <p:txBody>
          <a:bodyPr/>
          <a:lstStyle/>
          <a:p>
            <a:pPr lvl="2">
              <a:lnSpc>
                <a:spcPct val="90000"/>
              </a:lnSpc>
              <a:buFontTx/>
              <a:buNone/>
            </a:pPr>
            <a:r>
              <a:rPr lang="en-US" altLang="fr-FR" sz="2800"/>
              <a:t>“Interventional Public Health Law” </a:t>
            </a:r>
          </a:p>
          <a:p>
            <a:pPr lvl="2">
              <a:lnSpc>
                <a:spcPct val="90000"/>
              </a:lnSpc>
              <a:buFontTx/>
              <a:buNone/>
            </a:pPr>
            <a:r>
              <a:rPr lang="en-US" altLang="fr-FR" sz="2800">
                <a:sym typeface="Wingdings" panose="05000000000000000000" pitchFamily="2" charset="2"/>
              </a:rPr>
              <a:t></a:t>
            </a:r>
            <a:r>
              <a:rPr lang="en-US" altLang="fr-FR" sz="2800"/>
              <a:t>laws intended to influence health outcomes or mediators</a:t>
            </a:r>
          </a:p>
        </p:txBody>
      </p:sp>
      <p:pic>
        <p:nvPicPr>
          <p:cNvPr id="10244" name="Picture 5" descr="iStock_000004497838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24000"/>
            <a:ext cx="33655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211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anim calcmode="lin" valueType="num">
                                      <p:cBhvr additive="base">
                                        <p:cTn id="7" dur="500" fill="hold"/>
                                        <p:tgtEl>
                                          <p:spTgt spid="7168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68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229600" cy="792163"/>
          </a:xfrm>
        </p:spPr>
        <p:txBody>
          <a:bodyPr/>
          <a:lstStyle/>
          <a:p>
            <a:r>
              <a:rPr lang="fr-CH" sz="2800" dirty="0"/>
              <a:t>10 </a:t>
            </a:r>
            <a:r>
              <a:rPr lang="en-GB" sz="2800" dirty="0"/>
              <a:t>Essential public health elements </a:t>
            </a:r>
            <a:endParaRPr lang="fr-CH" sz="2800" dirty="0"/>
          </a:p>
        </p:txBody>
      </p:sp>
      <p:sp>
        <p:nvSpPr>
          <p:cNvPr id="3" name="Espace réservé du texte 2"/>
          <p:cNvSpPr>
            <a:spLocks noGrp="1"/>
          </p:cNvSpPr>
          <p:nvPr>
            <p:ph type="body" sz="half" idx="1"/>
          </p:nvPr>
        </p:nvSpPr>
        <p:spPr>
          <a:xfrm>
            <a:off x="395536" y="1041648"/>
            <a:ext cx="8363272" cy="4979640"/>
          </a:xfrm>
        </p:spPr>
        <p:txBody>
          <a:bodyPr/>
          <a:lstStyle/>
          <a:p>
            <a:pPr marL="457200" lvl="0" indent="-457200">
              <a:buFont typeface="+mj-lt"/>
              <a:buAutoNum type="arabicPeriod"/>
            </a:pPr>
            <a:r>
              <a:rPr lang="en-GB" sz="2200" dirty="0"/>
              <a:t>Surveillance of population health and well-being</a:t>
            </a:r>
            <a:endParaRPr lang="fr-CH" sz="2200" dirty="0"/>
          </a:p>
          <a:p>
            <a:pPr marL="457200" lvl="0" indent="-457200">
              <a:buFont typeface="+mj-lt"/>
              <a:buAutoNum type="arabicPeriod"/>
            </a:pPr>
            <a:r>
              <a:rPr lang="en-GB" sz="2200" dirty="0"/>
              <a:t>Monitoring and response to health hazards and emergencies</a:t>
            </a:r>
            <a:endParaRPr lang="fr-CH" sz="2200" dirty="0"/>
          </a:p>
          <a:p>
            <a:pPr marL="457200" lvl="0" indent="-457200">
              <a:buFont typeface="+mj-lt"/>
              <a:buAutoNum type="arabicPeriod"/>
            </a:pPr>
            <a:r>
              <a:rPr lang="en-GB" sz="2200" dirty="0"/>
              <a:t>Health protection, including environmental, occupational, occupational, and food safety</a:t>
            </a:r>
            <a:endParaRPr lang="fr-CH" sz="2200" dirty="0"/>
          </a:p>
          <a:p>
            <a:pPr marL="457200" lvl="0" indent="-457200">
              <a:buFont typeface="+mj-lt"/>
              <a:buAutoNum type="arabicPeriod"/>
            </a:pPr>
            <a:r>
              <a:rPr lang="en-GB" sz="2200" dirty="0"/>
              <a:t>Health promotion, including action to address social determinants and health inequity</a:t>
            </a:r>
            <a:endParaRPr lang="fr-CH" sz="2200" dirty="0"/>
          </a:p>
          <a:p>
            <a:pPr marL="457200" lvl="0" indent="-457200">
              <a:buFont typeface="+mj-lt"/>
              <a:buAutoNum type="arabicPeriod"/>
            </a:pPr>
            <a:r>
              <a:rPr lang="en-GB" sz="2200" dirty="0"/>
              <a:t>Disease prevention, including early detection of illness</a:t>
            </a:r>
            <a:endParaRPr lang="fr-CH" sz="2200" dirty="0"/>
          </a:p>
          <a:p>
            <a:pPr marL="457200" lvl="0" indent="-457200">
              <a:buFont typeface="+mj-lt"/>
              <a:buAutoNum type="arabicPeriod"/>
            </a:pPr>
            <a:r>
              <a:rPr lang="en-GB" sz="2200" dirty="0"/>
              <a:t>Assuring governance for health</a:t>
            </a:r>
            <a:endParaRPr lang="fr-CH" sz="2200" dirty="0"/>
          </a:p>
          <a:p>
            <a:pPr marL="457200" lvl="0" indent="-457200">
              <a:buFont typeface="+mj-lt"/>
              <a:buAutoNum type="arabicPeriod"/>
            </a:pPr>
            <a:r>
              <a:rPr lang="en-GB" sz="2200" dirty="0"/>
              <a:t>Assuring a competent public health workforce</a:t>
            </a:r>
            <a:endParaRPr lang="fr-CH" sz="2200" dirty="0"/>
          </a:p>
          <a:p>
            <a:pPr marL="457200" lvl="0" indent="-457200">
              <a:buFont typeface="+mj-lt"/>
              <a:buAutoNum type="arabicPeriod"/>
            </a:pPr>
            <a:r>
              <a:rPr lang="en-GB" sz="2200" dirty="0"/>
              <a:t>Assuring organizational structures and financing</a:t>
            </a:r>
            <a:endParaRPr lang="fr-CH" sz="2200" dirty="0"/>
          </a:p>
          <a:p>
            <a:pPr marL="457200" lvl="0" indent="-457200">
              <a:buFont typeface="+mj-lt"/>
              <a:buAutoNum type="arabicPeriod"/>
            </a:pPr>
            <a:r>
              <a:rPr lang="en-GB" sz="2200" dirty="0"/>
              <a:t>Information, communication, and social mobilization for health</a:t>
            </a:r>
            <a:endParaRPr lang="fr-CH" sz="2200" dirty="0"/>
          </a:p>
          <a:p>
            <a:pPr marL="457200" lvl="0" indent="-457200">
              <a:buFont typeface="+mj-lt"/>
              <a:buAutoNum type="arabicPeriod"/>
            </a:pPr>
            <a:r>
              <a:rPr lang="en-GB" sz="2200" dirty="0"/>
              <a:t>Advancing public health research to inform policy and practice</a:t>
            </a:r>
            <a:r>
              <a:rPr lang="en-GB" sz="2000" dirty="0"/>
              <a:t>.</a:t>
            </a:r>
          </a:p>
          <a:p>
            <a:pPr marL="0" lvl="0" indent="0">
              <a:buNone/>
            </a:pPr>
            <a:r>
              <a:rPr lang="fr-CH" sz="1600" dirty="0">
                <a:hlinkClick r:id="rId2"/>
              </a:rPr>
              <a:t>https://www.cdc.gov/stltpublichealth/publichealthservices/essentialhealthservices.html</a:t>
            </a:r>
            <a:r>
              <a:rPr lang="fr-CH" sz="1600" dirty="0"/>
              <a:t> </a:t>
            </a:r>
          </a:p>
          <a:p>
            <a:pPr marL="0" indent="0">
              <a:buNone/>
            </a:pPr>
            <a:endParaRPr lang="fr-CH" dirty="0"/>
          </a:p>
        </p:txBody>
      </p:sp>
    </p:spTree>
    <p:extLst>
      <p:ext uri="{BB962C8B-B14F-4D97-AF65-F5344CB8AC3E}">
        <p14:creationId xmlns:p14="http://schemas.microsoft.com/office/powerpoint/2010/main" val="1405777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79512" y="1124744"/>
            <a:ext cx="8820472" cy="5112568"/>
          </a:xfrm>
          <a:prstGeom prst="rect">
            <a:avLst/>
          </a:prstGeom>
        </p:spPr>
      </p:pic>
      <p:sp>
        <p:nvSpPr>
          <p:cNvPr id="4" name="Rectangle 3"/>
          <p:cNvSpPr/>
          <p:nvPr/>
        </p:nvSpPr>
        <p:spPr>
          <a:xfrm>
            <a:off x="179512" y="908720"/>
            <a:ext cx="1296144" cy="5328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4"/>
          <p:cNvSpPr/>
          <p:nvPr/>
        </p:nvSpPr>
        <p:spPr>
          <a:xfrm>
            <a:off x="7884368" y="1124744"/>
            <a:ext cx="1259632" cy="5112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ZoneTexte 5"/>
          <p:cNvSpPr txBox="1"/>
          <p:nvPr/>
        </p:nvSpPr>
        <p:spPr>
          <a:xfrm>
            <a:off x="1676995" y="170637"/>
            <a:ext cx="5825506" cy="954107"/>
          </a:xfrm>
          <a:prstGeom prst="rect">
            <a:avLst/>
          </a:prstGeom>
          <a:noFill/>
        </p:spPr>
        <p:txBody>
          <a:bodyPr wrap="none" rtlCol="0">
            <a:spAutoFit/>
          </a:bodyPr>
          <a:lstStyle/>
          <a:p>
            <a:r>
              <a:rPr lang="fr-CH" sz="2800" b="1" dirty="0" err="1"/>
              <a:t>Pandemic</a:t>
            </a:r>
            <a:r>
              <a:rPr lang="fr-CH" sz="2800" b="1" dirty="0"/>
              <a:t>: </a:t>
            </a:r>
            <a:r>
              <a:rPr lang="fr-CH" sz="2800" b="1" dirty="0" err="1"/>
              <a:t>Moving</a:t>
            </a:r>
            <a:r>
              <a:rPr lang="fr-CH" sz="2800" b="1" dirty="0"/>
              <a:t> </a:t>
            </a:r>
            <a:r>
              <a:rPr lang="fr-CH" sz="2800" b="1" dirty="0" err="1"/>
              <a:t>From</a:t>
            </a:r>
            <a:r>
              <a:rPr lang="fr-CH" sz="2800" b="1" dirty="0"/>
              <a:t> </a:t>
            </a:r>
            <a:r>
              <a:rPr lang="fr-CH" sz="2800" b="1" dirty="0" err="1"/>
              <a:t>Containment</a:t>
            </a:r>
            <a:endParaRPr lang="fr-CH" sz="2800" b="1" dirty="0"/>
          </a:p>
          <a:p>
            <a:r>
              <a:rPr lang="fr-CH" sz="2800" b="1" dirty="0"/>
              <a:t>To Mitigation</a:t>
            </a:r>
            <a:endParaRPr lang="fr-CH" sz="2800" dirty="0">
              <a:solidFill>
                <a:prstClr val="white"/>
              </a:solidFill>
              <a:latin typeface="Arial" pitchFamily="34" charset="0"/>
              <a:cs typeface="Arial" pitchFamily="34" charset="0"/>
            </a:endParaRPr>
          </a:p>
        </p:txBody>
      </p:sp>
      <p:sp>
        <p:nvSpPr>
          <p:cNvPr id="7" name="Rectangle 6"/>
          <p:cNvSpPr/>
          <p:nvPr/>
        </p:nvSpPr>
        <p:spPr>
          <a:xfrm>
            <a:off x="971600" y="4869160"/>
            <a:ext cx="6674917" cy="902811"/>
          </a:xfrm>
          <a:prstGeom prst="rect">
            <a:avLst/>
          </a:prstGeom>
        </p:spPr>
        <p:txBody>
          <a:bodyPr wrap="square">
            <a:spAutoFit/>
          </a:bodyPr>
          <a:lstStyle/>
          <a:p>
            <a:endParaRPr lang="fr-CH" sz="700" dirty="0">
              <a:latin typeface="Times New Roman" panose="02020603050405020304" pitchFamily="18" charset="0"/>
            </a:endParaRPr>
          </a:p>
          <a:p>
            <a:endParaRPr lang="fr-CH" sz="1000" b="1" baseline="-25000" dirty="0">
              <a:latin typeface="Times New Roman" panose="02020603050405020304" pitchFamily="18" charset="0"/>
            </a:endParaRPr>
          </a:p>
          <a:p>
            <a:endParaRPr lang="fr-CH" sz="400" dirty="0">
              <a:latin typeface="Times New Roman" panose="02020603050405020304" pitchFamily="18" charset="0"/>
            </a:endParaRPr>
          </a:p>
          <a:p>
            <a:endParaRPr lang="fr-CH" sz="1000" b="1" dirty="0">
              <a:latin typeface="Times New Roman" panose="02020603050405020304" pitchFamily="18" charset="0"/>
            </a:endParaRPr>
          </a:p>
          <a:p>
            <a:pPr algn="ctr"/>
            <a:r>
              <a:rPr lang="en-US" sz="1300" dirty="0">
                <a:solidFill>
                  <a:srgbClr val="781D7D"/>
                </a:solidFill>
                <a:latin typeface="Calibri" panose="020F0502020204030204" pitchFamily="34" charset="0"/>
              </a:rPr>
              <a:t>Recommendations and Reports / Vol. 66 / No. 1 April 21, 2017</a:t>
            </a:r>
            <a:endParaRPr lang="fr-CH" sz="1500" dirty="0">
              <a:latin typeface="Calibri" panose="020F0502020204030204" pitchFamily="34" charset="0"/>
            </a:endParaRPr>
          </a:p>
          <a:p>
            <a:pPr marR="4370" lvl="2" algn="ctr"/>
            <a:r>
              <a:rPr lang="en-US" sz="1200" b="1" dirty="0">
                <a:solidFill>
                  <a:srgbClr val="781D7D"/>
                </a:solidFill>
                <a:latin typeface="Calibri" panose="020F0502020204030204" pitchFamily="34" charset="0"/>
              </a:rPr>
              <a:t>Community Mitigation Guidelines to Prevent Pandemic Influenza — United States, 2017</a:t>
            </a:r>
          </a:p>
        </p:txBody>
      </p:sp>
      <p:sp>
        <p:nvSpPr>
          <p:cNvPr id="10" name="ZoneTexte 9"/>
          <p:cNvSpPr txBox="1"/>
          <p:nvPr/>
        </p:nvSpPr>
        <p:spPr>
          <a:xfrm>
            <a:off x="7375043" y="2636912"/>
            <a:ext cx="1624941" cy="707886"/>
          </a:xfrm>
          <a:prstGeom prst="rect">
            <a:avLst/>
          </a:prstGeom>
          <a:noFill/>
        </p:spPr>
        <p:txBody>
          <a:bodyPr wrap="square" rtlCol="0">
            <a:spAutoFit/>
          </a:bodyPr>
          <a:lstStyle/>
          <a:p>
            <a:pPr algn="ctr">
              <a:tabLst>
                <a:tab pos="447675" algn="l"/>
                <a:tab pos="6543675" algn="l"/>
                <a:tab pos="8877300" algn="r"/>
              </a:tabLst>
            </a:pPr>
            <a:r>
              <a:rPr lang="fr-CH" sz="2000" b="1" dirty="0">
                <a:latin typeface="Arial" pitchFamily="34" charset="0"/>
                <a:cs typeface="Arial" pitchFamily="34" charset="0"/>
              </a:rPr>
              <a:t>Social </a:t>
            </a:r>
            <a:r>
              <a:rPr lang="fr-CH" sz="2000" b="1" dirty="0" err="1">
                <a:latin typeface="Arial" pitchFamily="34" charset="0"/>
                <a:cs typeface="Arial" pitchFamily="34" charset="0"/>
              </a:rPr>
              <a:t>distancing</a:t>
            </a:r>
            <a:endParaRPr lang="fr-CH" sz="2000" b="1" dirty="0">
              <a:latin typeface="Arial" pitchFamily="34" charset="0"/>
              <a:cs typeface="Arial" pitchFamily="34" charset="0"/>
            </a:endParaRPr>
          </a:p>
        </p:txBody>
      </p:sp>
      <p:cxnSp>
        <p:nvCxnSpPr>
          <p:cNvPr id="12" name="Connecteur droit avec flèche 11"/>
          <p:cNvCxnSpPr/>
          <p:nvPr/>
        </p:nvCxnSpPr>
        <p:spPr>
          <a:xfrm flipH="1">
            <a:off x="6627957" y="2980948"/>
            <a:ext cx="855816"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2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ew picture"/>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2612" y="28419"/>
            <a:ext cx="9166611" cy="479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4" name="Text Placeholder 2">
            <a:extLst>
              <a:ext uri="{FF2B5EF4-FFF2-40B4-BE49-F238E27FC236}">
                <a16:creationId xmlns:a16="http://schemas.microsoft.com/office/drawing/2014/main" id="{5B41E5AE-BCF1-4EA8-A84C-DFECAA44D3CB}"/>
              </a:ext>
            </a:extLst>
          </p:cNvPr>
          <p:cNvSpPr txBox="1"/>
          <p:nvPr>
            <p:custDataLst>
              <p:tags r:id="rId2"/>
            </p:custDataLst>
          </p:nvPr>
        </p:nvSpPr>
        <p:spPr bwMode="auto">
          <a:xfrm>
            <a:off x="29925" y="5513288"/>
            <a:ext cx="9144000" cy="508000"/>
          </a:xfrm>
          <a:prstGeom prst="rect">
            <a:avLst/>
          </a:prstGeom>
          <a:noFill/>
          <a:ln w="9525" cap="flat" cmpd="sng" algn="ctr">
            <a:noFill/>
            <a:prstDash val="solid"/>
            <a:miter lim="800000"/>
            <a:headEnd type="none" w="med" len="med"/>
            <a:tailEnd type="none" w="med" len="med"/>
          </a:ln>
        </p:spPr>
        <p:txBody>
          <a:bodyPr lIns="254000" tIns="63500" rIns="127000" bIns="0"/>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300" dirty="0">
                <a:latin typeface="Helvetica" panose="020B0604020202020204" pitchFamily="34" charset="0"/>
                <a:cs typeface="Helvetica" panose="020B0604020202020204" pitchFamily="34" charset="0"/>
              </a:rPr>
              <a:t>From: </a:t>
            </a:r>
            <a:r>
              <a:rPr lang="en-US" altLang="fr-FR" sz="1300" b="1" dirty="0">
                <a:latin typeface="Helvetica" panose="020B0604020202020204" pitchFamily="34" charset="0"/>
                <a:cs typeface="Helvetica" panose="020B0604020202020204" pitchFamily="34" charset="0"/>
              </a:rPr>
              <a:t>Characteristics of and Important Lessons From the Coronavirus Disease 2019 (COVID-19) Outbreak in China: Summary of a Report of 72 314 Cases From the Chinese Center for Disease Control and Prevention</a:t>
            </a:r>
          </a:p>
          <a:p>
            <a:pPr eaLnBrk="1" hangingPunct="1"/>
            <a:r>
              <a:rPr lang="en-US" sz="1400" dirty="0">
                <a:ln w="9525" cap="flat" cmpd="sng" algn="ctr">
                  <a:noFill/>
                  <a:prstDash val="solid"/>
                  <a:round/>
                  <a:headEnd type="none" w="med" len="med"/>
                  <a:tailEnd type="none" w="med" len="med"/>
                </a:ln>
                <a:solidFill>
                  <a:srgbClr val="000000"/>
                </a:solidFill>
                <a:latin typeface="Helvetica" charset="0"/>
                <a:ea typeface="Arial"/>
                <a:cs typeface="Helvetica"/>
                <a:sym typeface="Wingdings"/>
              </a:rPr>
              <a:t>JAMA. Published online  February 24, 2020. doi:10.1001/jama.2020.2648</a:t>
            </a:r>
          </a:p>
          <a:p>
            <a:pPr eaLnBrk="1" hangingPunct="1"/>
            <a:endParaRPr lang="en-US" altLang="fr-FR" sz="1300" b="1" dirty="0">
              <a:latin typeface="Helvetica" panose="020B0604020202020204" pitchFamily="34" charset="0"/>
              <a:cs typeface="Helvetica" panose="020B0604020202020204" pitchFamily="34" charset="0"/>
            </a:endParaRPr>
          </a:p>
        </p:txBody>
      </p:sp>
      <p:sp>
        <p:nvSpPr>
          <p:cNvPr id="6" name="ZoneTexte 5"/>
          <p:cNvSpPr txBox="1"/>
          <p:nvPr/>
        </p:nvSpPr>
        <p:spPr>
          <a:xfrm>
            <a:off x="3347864" y="4865385"/>
            <a:ext cx="4320480" cy="507831"/>
          </a:xfrm>
          <a:prstGeom prst="rect">
            <a:avLst/>
          </a:prstGeom>
          <a:solidFill>
            <a:srgbClr val="92D050"/>
          </a:solidFill>
          <a:ln>
            <a:noFill/>
          </a:ln>
        </p:spPr>
        <p:txBody>
          <a:bodyPr wrap="square" rtlCol="0">
            <a:spAutoFit/>
          </a:bodyPr>
          <a:lstStyle/>
          <a:p>
            <a:pPr>
              <a:tabLst>
                <a:tab pos="447675" algn="l"/>
                <a:tab pos="6543675" algn="l"/>
                <a:tab pos="8877300" algn="r"/>
              </a:tabLst>
            </a:pPr>
            <a:r>
              <a:rPr lang="fr-CH" sz="900" dirty="0">
                <a:latin typeface="Arial" pitchFamily="34" charset="0"/>
                <a:cs typeface="Arial" pitchFamily="34" charset="0"/>
              </a:rPr>
              <a:t>Li </a:t>
            </a:r>
            <a:r>
              <a:rPr lang="fr-CH" sz="900" dirty="0" err="1">
                <a:latin typeface="Arial" pitchFamily="34" charset="0"/>
                <a:cs typeface="Arial" pitchFamily="34" charset="0"/>
              </a:rPr>
              <a:t>Wenliang</a:t>
            </a:r>
            <a:r>
              <a:rPr lang="fr-CH" sz="900" dirty="0">
                <a:latin typeface="Arial" pitchFamily="34" charset="0"/>
                <a:cs typeface="Arial" pitchFamily="34" charset="0"/>
              </a:rPr>
              <a:t> </a:t>
            </a:r>
            <a:r>
              <a:rPr lang="fr-CH" sz="900" dirty="0" err="1">
                <a:latin typeface="Arial" pitchFamily="34" charset="0"/>
                <a:cs typeface="Arial" pitchFamily="34" charset="0"/>
              </a:rPr>
              <a:t>warns</a:t>
            </a:r>
            <a:r>
              <a:rPr lang="fr-CH" sz="900" dirty="0">
                <a:latin typeface="Arial" pitchFamily="34" charset="0"/>
                <a:cs typeface="Arial" pitchFamily="34" charset="0"/>
              </a:rPr>
              <a:t> </a:t>
            </a:r>
            <a:r>
              <a:rPr lang="fr-CH" sz="900" dirty="0" err="1">
                <a:latin typeface="Arial" pitchFamily="34" charset="0"/>
                <a:cs typeface="Arial" pitchFamily="34" charset="0"/>
              </a:rPr>
              <a:t>his</a:t>
            </a:r>
            <a:r>
              <a:rPr lang="fr-CH" sz="900" dirty="0">
                <a:latin typeface="Arial" pitchFamily="34" charset="0"/>
                <a:cs typeface="Arial" pitchFamily="34" charset="0"/>
              </a:rPr>
              <a:t> </a:t>
            </a:r>
            <a:r>
              <a:rPr lang="fr-CH" sz="900" dirty="0" err="1">
                <a:latin typeface="Arial" pitchFamily="34" charset="0"/>
                <a:cs typeface="Arial" pitchFamily="34" charset="0"/>
              </a:rPr>
              <a:t>colleagues</a:t>
            </a:r>
            <a:r>
              <a:rPr lang="fr-CH" sz="900" dirty="0">
                <a:latin typeface="Arial" pitchFamily="34" charset="0"/>
                <a:cs typeface="Arial" pitchFamily="34" charset="0"/>
              </a:rPr>
              <a:t> about 7 suspect cases of </a:t>
            </a:r>
            <a:r>
              <a:rPr lang="fr-CH" sz="900" dirty="0" err="1">
                <a:latin typeface="Arial" pitchFamily="34" charset="0"/>
                <a:cs typeface="Arial" pitchFamily="34" charset="0"/>
              </a:rPr>
              <a:t>hospitalized</a:t>
            </a:r>
            <a:r>
              <a:rPr lang="fr-CH" sz="900" dirty="0">
                <a:latin typeface="Arial" pitchFamily="34" charset="0"/>
                <a:cs typeface="Arial" pitchFamily="34" charset="0"/>
              </a:rPr>
              <a:t> patients. He </a:t>
            </a:r>
            <a:r>
              <a:rPr lang="fr-CH" sz="900" dirty="0" err="1">
                <a:latin typeface="Arial" pitchFamily="34" charset="0"/>
                <a:cs typeface="Arial" pitchFamily="34" charset="0"/>
              </a:rPr>
              <a:t>is</a:t>
            </a:r>
            <a:r>
              <a:rPr lang="fr-CH" sz="900" dirty="0">
                <a:latin typeface="Arial" pitchFamily="34" charset="0"/>
                <a:cs typeface="Arial" pitchFamily="34" charset="0"/>
              </a:rPr>
              <a:t> </a:t>
            </a:r>
            <a:r>
              <a:rPr lang="fr-CH" sz="900" dirty="0" err="1">
                <a:latin typeface="Arial" pitchFamily="34" charset="0"/>
                <a:cs typeface="Arial" pitchFamily="34" charset="0"/>
              </a:rPr>
              <a:t>arrested</a:t>
            </a:r>
            <a:r>
              <a:rPr lang="fr-CH" sz="900" dirty="0">
                <a:latin typeface="Arial" pitchFamily="34" charset="0"/>
                <a:cs typeface="Arial" pitchFamily="34" charset="0"/>
              </a:rPr>
              <a:t> on </a:t>
            </a:r>
            <a:r>
              <a:rPr lang="fr-CH" sz="900" dirty="0" err="1">
                <a:latin typeface="Arial" pitchFamily="34" charset="0"/>
                <a:cs typeface="Arial" pitchFamily="34" charset="0"/>
              </a:rPr>
              <a:t>January</a:t>
            </a:r>
            <a:r>
              <a:rPr lang="fr-CH" sz="900" dirty="0">
                <a:latin typeface="Arial" pitchFamily="34" charset="0"/>
                <a:cs typeface="Arial" pitchFamily="34" charset="0"/>
              </a:rPr>
              <a:t> 1, 2020 </a:t>
            </a:r>
            <a:r>
              <a:rPr lang="en-US" sz="900" dirty="0">
                <a:latin typeface="Arial" pitchFamily="34" charset="0"/>
                <a:cs typeface="Arial" pitchFamily="34" charset="0"/>
              </a:rPr>
              <a:t>for "making false comments on the Internet"</a:t>
            </a:r>
            <a:r>
              <a:rPr lang="fr-CH" sz="900" dirty="0">
                <a:latin typeface="Arial" pitchFamily="34" charset="0"/>
                <a:cs typeface="Arial" pitchFamily="34" charset="0"/>
              </a:rPr>
              <a:t>. Dies </a:t>
            </a:r>
            <a:r>
              <a:rPr lang="fr-CH" sz="900" dirty="0" err="1">
                <a:latin typeface="Arial" pitchFamily="34" charset="0"/>
                <a:cs typeface="Arial" pitchFamily="34" charset="0"/>
              </a:rPr>
              <a:t>from</a:t>
            </a:r>
            <a:r>
              <a:rPr lang="fr-CH" sz="900" dirty="0">
                <a:latin typeface="Arial" pitchFamily="34" charset="0"/>
                <a:cs typeface="Arial" pitchFamily="34" charset="0"/>
              </a:rPr>
              <a:t> COVID 19 on </a:t>
            </a:r>
            <a:r>
              <a:rPr lang="fr-CH" sz="900" dirty="0" err="1">
                <a:latin typeface="Arial" pitchFamily="34" charset="0"/>
                <a:cs typeface="Arial" pitchFamily="34" charset="0"/>
              </a:rPr>
              <a:t>February</a:t>
            </a:r>
            <a:r>
              <a:rPr lang="fr-CH" sz="900" dirty="0">
                <a:latin typeface="Arial" pitchFamily="34" charset="0"/>
                <a:cs typeface="Arial" pitchFamily="34" charset="0"/>
              </a:rPr>
              <a:t> 7, 2020 </a:t>
            </a:r>
          </a:p>
        </p:txBody>
      </p:sp>
      <p:cxnSp>
        <p:nvCxnSpPr>
          <p:cNvPr id="8" name="Connecteur droit 7"/>
          <p:cNvCxnSpPr/>
          <p:nvPr/>
        </p:nvCxnSpPr>
        <p:spPr>
          <a:xfrm flipH="1">
            <a:off x="3347864" y="4509120"/>
            <a:ext cx="1991" cy="356265"/>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3563888" y="3356992"/>
            <a:ext cx="91440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Ellipse 14"/>
          <p:cNvSpPr/>
          <p:nvPr/>
        </p:nvSpPr>
        <p:spPr>
          <a:xfrm>
            <a:off x="5724128" y="3870859"/>
            <a:ext cx="91440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Ellipse 15"/>
          <p:cNvSpPr/>
          <p:nvPr/>
        </p:nvSpPr>
        <p:spPr>
          <a:xfrm>
            <a:off x="7884368" y="4447557"/>
            <a:ext cx="91440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72526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rsprumont\Documents\Professionnel\TRREE\Collaboration\PRC\He_Er_Bu_Tong.png"/>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588" y="1164214"/>
            <a:ext cx="7632848" cy="46517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611560" y="4469511"/>
            <a:ext cx="8136904" cy="129614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H" dirty="0"/>
              <a:t>T</a:t>
            </a:r>
          </a:p>
        </p:txBody>
      </p:sp>
      <p:sp>
        <p:nvSpPr>
          <p:cNvPr id="6" name="ZoneTexte 2"/>
          <p:cNvSpPr txBox="1"/>
          <p:nvPr/>
        </p:nvSpPr>
        <p:spPr>
          <a:xfrm>
            <a:off x="1579506" y="2720590"/>
            <a:ext cx="3816424"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sz="3600" dirty="0"/>
              <a:t>He Er Bu Tong</a:t>
            </a:r>
          </a:p>
        </p:txBody>
      </p:sp>
      <p:sp>
        <p:nvSpPr>
          <p:cNvPr id="7" name="ZoneTexte 3"/>
          <p:cNvSpPr txBox="1"/>
          <p:nvPr/>
        </p:nvSpPr>
        <p:spPr>
          <a:xfrm>
            <a:off x="5868144" y="4377645"/>
            <a:ext cx="2186817" cy="584775"/>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sz="3200" b="1" i="1" dirty="0"/>
              <a:t>Confucius</a:t>
            </a:r>
          </a:p>
        </p:txBody>
      </p:sp>
      <p:sp>
        <p:nvSpPr>
          <p:cNvPr id="8" name="ZoneTexte 5"/>
          <p:cNvSpPr txBox="1"/>
          <p:nvPr/>
        </p:nvSpPr>
        <p:spPr>
          <a:xfrm>
            <a:off x="1009152" y="3512678"/>
            <a:ext cx="4643259" cy="369332"/>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dirty="0" err="1"/>
              <a:t>Seeking</a:t>
            </a:r>
            <a:r>
              <a:rPr lang="fr-CH" dirty="0"/>
              <a:t> </a:t>
            </a:r>
            <a:r>
              <a:rPr lang="fr-CH" dirty="0" err="1"/>
              <a:t>Harmony</a:t>
            </a:r>
            <a:r>
              <a:rPr lang="fr-CH" dirty="0"/>
              <a:t> in spite of the </a:t>
            </a:r>
            <a:r>
              <a:rPr lang="fr-CH" dirty="0" err="1"/>
              <a:t>differences</a:t>
            </a:r>
            <a:endParaRPr lang="fr-CH" dirty="0"/>
          </a:p>
        </p:txBody>
      </p:sp>
      <p:sp>
        <p:nvSpPr>
          <p:cNvPr id="2" name="ZoneTexte 1"/>
          <p:cNvSpPr txBox="1"/>
          <p:nvPr/>
        </p:nvSpPr>
        <p:spPr>
          <a:xfrm>
            <a:off x="1187624" y="4531532"/>
            <a:ext cx="3638689" cy="276999"/>
          </a:xfrm>
          <a:prstGeom prst="rect">
            <a:avLst/>
          </a:prstGeom>
          <a:noFill/>
        </p:spPr>
        <p:txBody>
          <a:bodyPr wrap="none" rtlCol="0">
            <a:spAutoFit/>
          </a:bodyPr>
          <a:lstStyle/>
          <a:p>
            <a:pPr algn="r">
              <a:tabLst>
                <a:tab pos="447675" algn="l"/>
                <a:tab pos="6543675" algn="l"/>
                <a:tab pos="8877300" algn="r"/>
              </a:tabLst>
            </a:pPr>
            <a:r>
              <a:rPr lang="fr-CH" sz="1200" dirty="0">
                <a:solidFill>
                  <a:srgbClr val="000510"/>
                </a:solidFill>
                <a:latin typeface="Arial" pitchFamily="34" charset="0"/>
                <a:cs typeface="Arial" pitchFamily="34" charset="0"/>
                <a:hlinkClick r:id="rId3"/>
              </a:rPr>
              <a:t>https://www.youtube.com/watch?v=NNC0kIzM1Fo</a:t>
            </a:r>
            <a:r>
              <a:rPr lang="fr-CH" sz="1200" dirty="0">
                <a:solidFill>
                  <a:srgbClr val="000510"/>
                </a:solidFill>
                <a:latin typeface="Arial" pitchFamily="34" charset="0"/>
                <a:cs typeface="Arial" pitchFamily="34" charset="0"/>
              </a:rPr>
              <a:t> </a:t>
            </a:r>
          </a:p>
        </p:txBody>
      </p:sp>
    </p:spTree>
    <p:extLst>
      <p:ext uri="{BB962C8B-B14F-4D97-AF65-F5344CB8AC3E}">
        <p14:creationId xmlns:p14="http://schemas.microsoft.com/office/powerpoint/2010/main" val="1170539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13184" y="274653"/>
            <a:ext cx="8229600" cy="792162"/>
          </a:xfrm>
        </p:spPr>
        <p:txBody>
          <a:bodyPr/>
          <a:lstStyle/>
          <a:p>
            <a:r>
              <a:rPr lang="en-US" altLang="fr-FR" sz="4000" b="1" dirty="0"/>
              <a:t>And more than health laws</a:t>
            </a:r>
          </a:p>
        </p:txBody>
      </p:sp>
      <p:sp>
        <p:nvSpPr>
          <p:cNvPr id="74755" name="Rectangle 3"/>
          <p:cNvSpPr>
            <a:spLocks noGrp="1" noChangeArrowheads="1"/>
          </p:cNvSpPr>
          <p:nvPr>
            <p:ph type="body" sz="half" idx="1"/>
          </p:nvPr>
        </p:nvSpPr>
        <p:spPr>
          <a:xfrm>
            <a:off x="-304800" y="1752600"/>
            <a:ext cx="3962400" cy="4648200"/>
          </a:xfrm>
        </p:spPr>
        <p:txBody>
          <a:bodyPr/>
          <a:lstStyle/>
          <a:p>
            <a:pPr lvl="2">
              <a:lnSpc>
                <a:spcPct val="90000"/>
              </a:lnSpc>
              <a:buFontTx/>
              <a:buNone/>
            </a:pPr>
            <a:r>
              <a:rPr lang="en-US" altLang="fr-FR" sz="2800"/>
              <a:t>“Infrastructural Public Health Law” </a:t>
            </a:r>
          </a:p>
          <a:p>
            <a:pPr lvl="2">
              <a:lnSpc>
                <a:spcPct val="90000"/>
              </a:lnSpc>
              <a:buFontTx/>
              <a:buNone/>
            </a:pPr>
            <a:r>
              <a:rPr lang="en-US" altLang="fr-FR" sz="2800">
                <a:sym typeface="Wingdings" panose="05000000000000000000" pitchFamily="2" charset="2"/>
              </a:rPr>
              <a:t> </a:t>
            </a:r>
            <a:r>
              <a:rPr lang="en-US" altLang="fr-FR" sz="2800"/>
              <a:t>laws establishing the powers, duties, and structure of public health agencies</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1491996"/>
            <a:ext cx="3645408" cy="258470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4199359"/>
            <a:ext cx="3645408" cy="1915865"/>
          </a:xfrm>
          <a:prstGeom prst="rect">
            <a:avLst/>
          </a:prstGeom>
        </p:spPr>
      </p:pic>
    </p:spTree>
    <p:extLst>
      <p:ext uri="{BB962C8B-B14F-4D97-AF65-F5344CB8AC3E}">
        <p14:creationId xmlns:p14="http://schemas.microsoft.com/office/powerpoint/2010/main" val="846660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anim calcmode="lin" valueType="num">
                                      <p:cBhvr additive="base">
                                        <p:cTn id="7" dur="500" fill="hold"/>
                                        <p:tgtEl>
                                          <p:spTgt spid="7475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75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350838"/>
            <a:ext cx="8229600" cy="792162"/>
          </a:xfrm>
        </p:spPr>
        <p:txBody>
          <a:bodyPr/>
          <a:lstStyle/>
          <a:p>
            <a:r>
              <a:rPr lang="en-US" altLang="fr-FR" sz="3900" b="1"/>
              <a:t>And more than health laws</a:t>
            </a:r>
          </a:p>
        </p:txBody>
      </p:sp>
      <p:sp>
        <p:nvSpPr>
          <p:cNvPr id="76803" name="Rectangle 3"/>
          <p:cNvSpPr>
            <a:spLocks noGrp="1" noChangeArrowheads="1"/>
          </p:cNvSpPr>
          <p:nvPr>
            <p:ph type="body" sz="half" idx="1"/>
          </p:nvPr>
        </p:nvSpPr>
        <p:spPr>
          <a:xfrm>
            <a:off x="-533400" y="1752600"/>
            <a:ext cx="3962400" cy="4648200"/>
          </a:xfrm>
        </p:spPr>
        <p:txBody>
          <a:bodyPr/>
          <a:lstStyle/>
          <a:p>
            <a:pPr lvl="2">
              <a:lnSpc>
                <a:spcPct val="90000"/>
              </a:lnSpc>
              <a:buFontTx/>
              <a:buNone/>
            </a:pPr>
            <a:r>
              <a:rPr lang="en-US" altLang="fr-FR" sz="2800"/>
              <a:t>“Incidental Public Health Law” </a:t>
            </a:r>
          </a:p>
          <a:p>
            <a:pPr lvl="2">
              <a:lnSpc>
                <a:spcPct val="90000"/>
              </a:lnSpc>
              <a:buFontTx/>
              <a:buNone/>
            </a:pPr>
            <a:r>
              <a:rPr lang="en-US" altLang="fr-FR" sz="2800">
                <a:sym typeface="Wingdings" panose="05000000000000000000" pitchFamily="2" charset="2"/>
              </a:rPr>
              <a:t></a:t>
            </a:r>
            <a:r>
              <a:rPr lang="en-US" altLang="fr-FR" sz="2800"/>
              <a:t> laws, regardless of topic or purpose, that are studied for their impact on public health</a:t>
            </a:r>
          </a:p>
          <a:p>
            <a:pPr lvl="2">
              <a:lnSpc>
                <a:spcPct val="90000"/>
              </a:lnSpc>
            </a:pPr>
            <a:endParaRPr lang="en-US" altLang="fr-FR" sz="280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766446"/>
            <a:ext cx="3657600" cy="2962656"/>
          </a:xfrm>
          <a:prstGeom prst="rect">
            <a:avLst/>
          </a:prstGeom>
        </p:spPr>
      </p:pic>
      <p:sp>
        <p:nvSpPr>
          <p:cNvPr id="3" name="ZoneTexte 2"/>
          <p:cNvSpPr txBox="1"/>
          <p:nvPr/>
        </p:nvSpPr>
        <p:spPr>
          <a:xfrm>
            <a:off x="5220072" y="4874760"/>
            <a:ext cx="3312368" cy="461665"/>
          </a:xfrm>
          <a:prstGeom prst="rect">
            <a:avLst/>
          </a:prstGeom>
          <a:noFill/>
        </p:spPr>
        <p:txBody>
          <a:bodyPr wrap="square" rtlCol="0">
            <a:spAutoFit/>
          </a:bodyPr>
          <a:lstStyle/>
          <a:p>
            <a:r>
              <a:rPr lang="en-US" sz="1200" dirty="0"/>
              <a:t>Road Safety Message from </a:t>
            </a:r>
            <a:r>
              <a:rPr lang="en-US" sz="1200" dirty="0" err="1"/>
              <a:t>Ritika</a:t>
            </a:r>
            <a:r>
              <a:rPr lang="en-US" sz="1200" dirty="0"/>
              <a:t> </a:t>
            </a:r>
            <a:r>
              <a:rPr lang="en-US" sz="1200" dirty="0" err="1"/>
              <a:t>Kumbhat</a:t>
            </a:r>
            <a:r>
              <a:rPr lang="en-US" sz="1200" dirty="0"/>
              <a:t> Class-IX-A-DPS Surat</a:t>
            </a:r>
            <a:endParaRPr lang="fr-CH" sz="1200" dirty="0"/>
          </a:p>
        </p:txBody>
      </p:sp>
    </p:spTree>
    <p:extLst>
      <p:ext uri="{BB962C8B-B14F-4D97-AF65-F5344CB8AC3E}">
        <p14:creationId xmlns:p14="http://schemas.microsoft.com/office/powerpoint/2010/main" val="530334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anim calcmode="lin" valueType="num">
                                      <p:cBhvr additive="base">
                                        <p:cTn id="7" dur="500" fill="hold"/>
                                        <p:tgtEl>
                                          <p:spTgt spid="7680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2195736" y="249320"/>
            <a:ext cx="3860352" cy="523220"/>
          </a:xfrm>
          <a:prstGeom prst="rect">
            <a:avLst/>
          </a:prstGeom>
          <a:noFill/>
          <a:ln w="19050">
            <a:solidFill>
              <a:srgbClr val="FF0000"/>
            </a:solidFill>
          </a:ln>
        </p:spPr>
        <p:txBody>
          <a:bodyPr wrap="none" rtlCol="0">
            <a:spAutoFit/>
          </a:bodyPr>
          <a:lstStyle/>
          <a:p>
            <a:r>
              <a:rPr lang="fr-CH" sz="2800" b="1" dirty="0" err="1">
                <a:solidFill>
                  <a:srgbClr val="00B050"/>
                </a:solidFill>
              </a:rPr>
              <a:t>Incidental</a:t>
            </a:r>
            <a:r>
              <a:rPr lang="fr-CH" sz="2800" b="1" dirty="0">
                <a:solidFill>
                  <a:srgbClr val="00B050"/>
                </a:solidFill>
              </a:rPr>
              <a:t> </a:t>
            </a:r>
            <a:r>
              <a:rPr lang="fr-CH" sz="2800" b="1" dirty="0" err="1">
                <a:solidFill>
                  <a:srgbClr val="00B050"/>
                </a:solidFill>
              </a:rPr>
              <a:t>Health</a:t>
            </a:r>
            <a:r>
              <a:rPr lang="fr-CH" sz="2800" b="1" dirty="0">
                <a:solidFill>
                  <a:srgbClr val="00B050"/>
                </a:solidFill>
              </a:rPr>
              <a:t> Law</a:t>
            </a:r>
          </a:p>
        </p:txBody>
      </p:sp>
      <p:pic>
        <p:nvPicPr>
          <p:cNvPr id="4" name="Image 3"/>
          <p:cNvPicPr>
            <a:picLocks noChangeAspect="1"/>
          </p:cNvPicPr>
          <p:nvPr/>
        </p:nvPicPr>
        <p:blipFill>
          <a:blip r:embed="rId3"/>
          <a:stretch>
            <a:fillRect/>
          </a:stretch>
        </p:blipFill>
        <p:spPr>
          <a:xfrm>
            <a:off x="107504" y="1271111"/>
            <a:ext cx="8817956" cy="4960100"/>
          </a:xfrm>
          <a:prstGeom prst="rect">
            <a:avLst/>
          </a:prstGeom>
        </p:spPr>
      </p:pic>
      <p:sp>
        <p:nvSpPr>
          <p:cNvPr id="7" name="ZoneTexte 6"/>
          <p:cNvSpPr txBox="1"/>
          <p:nvPr/>
        </p:nvSpPr>
        <p:spPr>
          <a:xfrm>
            <a:off x="2066341" y="883326"/>
            <a:ext cx="4162422" cy="276999"/>
          </a:xfrm>
          <a:prstGeom prst="rect">
            <a:avLst/>
          </a:prstGeom>
          <a:noFill/>
        </p:spPr>
        <p:txBody>
          <a:bodyPr wrap="none" rtlCol="0">
            <a:spAutoFit/>
          </a:bodyPr>
          <a:lstStyle/>
          <a:p>
            <a:pPr>
              <a:tabLst>
                <a:tab pos="447675" algn="l"/>
                <a:tab pos="6543675" algn="l"/>
                <a:tab pos="8877300" algn="r"/>
              </a:tabLst>
            </a:pPr>
            <a:r>
              <a:rPr lang="fr-CH" sz="1200" dirty="0">
                <a:latin typeface="Arial" pitchFamily="34" charset="0"/>
                <a:cs typeface="Arial" pitchFamily="34" charset="0"/>
                <a:hlinkClick r:id="rId4"/>
              </a:rPr>
              <a:t>https://www.guttmacher.org/sites/default/files/395-419.png</a:t>
            </a:r>
            <a:r>
              <a:rPr lang="fr-CH" sz="1200" dirty="0">
                <a:latin typeface="Arial" pitchFamily="34" charset="0"/>
                <a:cs typeface="Arial" pitchFamily="34" charset="0"/>
              </a:rPr>
              <a:t> </a:t>
            </a:r>
          </a:p>
        </p:txBody>
      </p:sp>
      <p:sp>
        <p:nvSpPr>
          <p:cNvPr id="8" name="ZoneTexte 7"/>
          <p:cNvSpPr txBox="1"/>
          <p:nvPr/>
        </p:nvSpPr>
        <p:spPr>
          <a:xfrm>
            <a:off x="4283968" y="5013176"/>
            <a:ext cx="3240360" cy="523220"/>
          </a:xfrm>
          <a:prstGeom prst="rect">
            <a:avLst/>
          </a:prstGeom>
          <a:noFill/>
          <a:ln>
            <a:noFill/>
          </a:ln>
        </p:spPr>
        <p:txBody>
          <a:bodyPr wrap="square" rtlCol="0">
            <a:spAutoFit/>
          </a:bodyPr>
          <a:lstStyle/>
          <a:p>
            <a:pPr algn="r">
              <a:tabLst>
                <a:tab pos="447675" algn="l"/>
                <a:tab pos="6543675" algn="l"/>
                <a:tab pos="8877300" algn="r"/>
              </a:tabLst>
            </a:pPr>
            <a:r>
              <a:rPr lang="fr-CH" sz="1400" b="1" dirty="0">
                <a:solidFill>
                  <a:srgbClr val="FF0000"/>
                </a:solidFill>
                <a:latin typeface="Arial" pitchFamily="34" charset="0"/>
                <a:cs typeface="Arial" pitchFamily="34" charset="0"/>
              </a:rPr>
              <a:t>47’000 </a:t>
            </a:r>
            <a:r>
              <a:rPr lang="fr-CH" sz="1400" b="1" dirty="0" err="1">
                <a:solidFill>
                  <a:srgbClr val="FF0000"/>
                </a:solidFill>
                <a:latin typeface="Arial" pitchFamily="34" charset="0"/>
                <a:cs typeface="Arial" pitchFamily="34" charset="0"/>
              </a:rPr>
              <a:t>women</a:t>
            </a:r>
            <a:r>
              <a:rPr lang="fr-CH" sz="1400" b="1" dirty="0">
                <a:solidFill>
                  <a:srgbClr val="FF0000"/>
                </a:solidFill>
                <a:latin typeface="Arial" pitchFamily="34" charset="0"/>
                <a:cs typeface="Arial" pitchFamily="34" charset="0"/>
              </a:rPr>
              <a:t> die </a:t>
            </a:r>
            <a:br>
              <a:rPr lang="fr-CH" sz="1400" b="1" dirty="0">
                <a:solidFill>
                  <a:srgbClr val="FF0000"/>
                </a:solidFill>
                <a:latin typeface="Arial" pitchFamily="34" charset="0"/>
                <a:cs typeface="Arial" pitchFamily="34" charset="0"/>
              </a:rPr>
            </a:br>
            <a:r>
              <a:rPr lang="fr-CH" sz="1400" b="1" dirty="0" err="1">
                <a:solidFill>
                  <a:srgbClr val="FF0000"/>
                </a:solidFill>
                <a:latin typeface="Arial" pitchFamily="34" charset="0"/>
                <a:cs typeface="Arial" pitchFamily="34" charset="0"/>
              </a:rPr>
              <a:t>every</a:t>
            </a:r>
            <a:r>
              <a:rPr lang="fr-CH" sz="1400" b="1" dirty="0">
                <a:solidFill>
                  <a:srgbClr val="FF0000"/>
                </a:solidFill>
                <a:latin typeface="Arial" pitchFamily="34" charset="0"/>
                <a:cs typeface="Arial" pitchFamily="34" charset="0"/>
              </a:rPr>
              <a:t> </a:t>
            </a:r>
            <a:r>
              <a:rPr lang="fr-CH" sz="1400" b="1" dirty="0" err="1">
                <a:solidFill>
                  <a:srgbClr val="FF0000"/>
                </a:solidFill>
                <a:latin typeface="Arial" pitchFamily="34" charset="0"/>
                <a:cs typeface="Arial" pitchFamily="34" charset="0"/>
              </a:rPr>
              <a:t>year</a:t>
            </a:r>
            <a:r>
              <a:rPr lang="fr-CH" sz="1400" b="1" dirty="0">
                <a:solidFill>
                  <a:srgbClr val="FF0000"/>
                </a:solidFill>
                <a:latin typeface="Arial" pitchFamily="34" charset="0"/>
                <a:cs typeface="Arial" pitchFamily="34" charset="0"/>
              </a:rPr>
              <a:t> </a:t>
            </a:r>
            <a:r>
              <a:rPr lang="fr-CH" sz="1400" b="1" dirty="0" err="1">
                <a:solidFill>
                  <a:srgbClr val="FF0000"/>
                </a:solidFill>
                <a:latin typeface="Arial" pitchFamily="34" charset="0"/>
                <a:cs typeface="Arial" pitchFamily="34" charset="0"/>
              </a:rPr>
              <a:t>from</a:t>
            </a:r>
            <a:r>
              <a:rPr lang="fr-CH" sz="1400" b="1" dirty="0">
                <a:solidFill>
                  <a:srgbClr val="FF0000"/>
                </a:solidFill>
                <a:latin typeface="Arial" pitchFamily="34" charset="0"/>
                <a:cs typeface="Arial" pitchFamily="34" charset="0"/>
              </a:rPr>
              <a:t> an abortion</a:t>
            </a:r>
          </a:p>
        </p:txBody>
      </p:sp>
    </p:spTree>
    <p:extLst>
      <p:ext uri="{BB962C8B-B14F-4D97-AF65-F5344CB8AC3E}">
        <p14:creationId xmlns:p14="http://schemas.microsoft.com/office/powerpoint/2010/main" val="2723321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877850" y="44624"/>
            <a:ext cx="12570530" cy="7070923"/>
          </a:xfrm>
          <a:prstGeom prst="rect">
            <a:avLst/>
          </a:prstGeom>
        </p:spPr>
      </p:pic>
      <p:sp>
        <p:nvSpPr>
          <p:cNvPr id="6" name="Rectangle 5"/>
          <p:cNvSpPr/>
          <p:nvPr/>
        </p:nvSpPr>
        <p:spPr>
          <a:xfrm>
            <a:off x="8039170" y="1128370"/>
            <a:ext cx="1691680" cy="5116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6"/>
          <p:cNvSpPr/>
          <p:nvPr/>
        </p:nvSpPr>
        <p:spPr>
          <a:xfrm>
            <a:off x="-684584" y="1021646"/>
            <a:ext cx="1691680" cy="5116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8" name="ZoneTexte 7"/>
          <p:cNvSpPr txBox="1"/>
          <p:nvPr/>
        </p:nvSpPr>
        <p:spPr>
          <a:xfrm>
            <a:off x="1675858" y="6164269"/>
            <a:ext cx="5839612" cy="276999"/>
          </a:xfrm>
          <a:prstGeom prst="rect">
            <a:avLst/>
          </a:prstGeom>
          <a:noFill/>
        </p:spPr>
        <p:txBody>
          <a:bodyPr wrap="none" rtlCol="0">
            <a:spAutoFit/>
          </a:bodyPr>
          <a:lstStyle/>
          <a:p>
            <a:pPr>
              <a:tabLst>
                <a:tab pos="447675" algn="l"/>
                <a:tab pos="6543675" algn="l"/>
                <a:tab pos="8877300" algn="r"/>
              </a:tabLst>
            </a:pPr>
            <a:r>
              <a:rPr lang="fr-CH" sz="1200" dirty="0">
                <a:latin typeface="Arial" pitchFamily="34" charset="0"/>
                <a:cs typeface="Arial" pitchFamily="34" charset="0"/>
                <a:hlinkClick r:id="rId3"/>
              </a:rPr>
              <a:t>https://www.thelancet.com/journals/lancet/article/PIIS0140-6736(16)30380-4/fulltext</a:t>
            </a:r>
            <a:r>
              <a:rPr lang="fr-CH" sz="1200" dirty="0">
                <a:latin typeface="Arial" pitchFamily="34" charset="0"/>
                <a:cs typeface="Arial" pitchFamily="34" charset="0"/>
              </a:rPr>
              <a:t> </a:t>
            </a:r>
          </a:p>
        </p:txBody>
      </p:sp>
      <p:sp>
        <p:nvSpPr>
          <p:cNvPr id="9" name="ZoneTexte 8"/>
          <p:cNvSpPr txBox="1"/>
          <p:nvPr/>
        </p:nvSpPr>
        <p:spPr>
          <a:xfrm>
            <a:off x="1454034" y="133569"/>
            <a:ext cx="6585136" cy="1200329"/>
          </a:xfrm>
          <a:prstGeom prst="rect">
            <a:avLst/>
          </a:prstGeom>
          <a:noFill/>
        </p:spPr>
        <p:txBody>
          <a:bodyPr wrap="none" rtlCol="0">
            <a:spAutoFit/>
          </a:bodyPr>
          <a:lstStyle/>
          <a:p>
            <a:r>
              <a:rPr lang="en-US" sz="2400" b="1" dirty="0"/>
              <a:t>Abortion incidence between 1990 and 2014:</a:t>
            </a:r>
          </a:p>
          <a:p>
            <a:r>
              <a:rPr lang="en-US" sz="2400" b="1" dirty="0"/>
              <a:t>global, regional, and </a:t>
            </a:r>
            <a:r>
              <a:rPr lang="en-US" sz="2400" b="1" dirty="0" err="1"/>
              <a:t>subregional</a:t>
            </a:r>
            <a:r>
              <a:rPr lang="en-US" sz="2400" b="1" dirty="0"/>
              <a:t> levels and trends</a:t>
            </a:r>
          </a:p>
          <a:p>
            <a:r>
              <a:rPr lang="fr-CH" sz="2400" i="1" dirty="0"/>
              <a:t>Gilda </a:t>
            </a:r>
            <a:r>
              <a:rPr lang="fr-CH" sz="2400" i="1" dirty="0" err="1"/>
              <a:t>Sedgh</a:t>
            </a:r>
            <a:r>
              <a:rPr lang="fr-CH" sz="2400" i="1" dirty="0"/>
              <a:t> et al., </a:t>
            </a:r>
            <a:r>
              <a:rPr lang="fr-CH" sz="2400" b="1" i="1" dirty="0"/>
              <a:t>Lancet </a:t>
            </a:r>
            <a:r>
              <a:rPr lang="fr-CH" sz="2400" b="1" dirty="0"/>
              <a:t>2016; 388: 258–67</a:t>
            </a:r>
            <a:endParaRPr lang="fr-CH" sz="2400" dirty="0">
              <a:latin typeface="Arial" pitchFamily="34" charset="0"/>
              <a:cs typeface="Arial" pitchFamily="34" charset="0"/>
            </a:endParaRPr>
          </a:p>
        </p:txBody>
      </p:sp>
      <p:sp>
        <p:nvSpPr>
          <p:cNvPr id="10" name="Ellipse 9"/>
          <p:cNvSpPr/>
          <p:nvPr/>
        </p:nvSpPr>
        <p:spPr>
          <a:xfrm>
            <a:off x="6012160" y="3645023"/>
            <a:ext cx="504056" cy="5040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Ellipse 10"/>
          <p:cNvSpPr/>
          <p:nvPr/>
        </p:nvSpPr>
        <p:spPr>
          <a:xfrm>
            <a:off x="6012160" y="1985403"/>
            <a:ext cx="504056" cy="5040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891490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1092206"/>
            <a:ext cx="9119658" cy="5129808"/>
          </a:xfrm>
          <a:prstGeom prst="rect">
            <a:avLst/>
          </a:prstGeom>
        </p:spPr>
      </p:pic>
      <p:sp>
        <p:nvSpPr>
          <p:cNvPr id="4" name="Rectangle 3"/>
          <p:cNvSpPr/>
          <p:nvPr/>
        </p:nvSpPr>
        <p:spPr>
          <a:xfrm>
            <a:off x="8100392" y="5949280"/>
            <a:ext cx="864096" cy="272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ZoneTexte 4"/>
          <p:cNvSpPr txBox="1"/>
          <p:nvPr/>
        </p:nvSpPr>
        <p:spPr>
          <a:xfrm>
            <a:off x="2492177" y="1094214"/>
            <a:ext cx="3510448" cy="276999"/>
          </a:xfrm>
          <a:prstGeom prst="rect">
            <a:avLst/>
          </a:prstGeom>
          <a:noFill/>
        </p:spPr>
        <p:txBody>
          <a:bodyPr wrap="none" rtlCol="0">
            <a:spAutoFit/>
          </a:bodyPr>
          <a:lstStyle/>
          <a:p>
            <a:pPr>
              <a:tabLst>
                <a:tab pos="447675" algn="l"/>
                <a:tab pos="6543675" algn="l"/>
                <a:tab pos="8877300" algn="r"/>
              </a:tabLst>
            </a:pPr>
            <a:r>
              <a:rPr lang="fr-CH" sz="1200" dirty="0">
                <a:latin typeface="Arial" pitchFamily="34" charset="0"/>
                <a:cs typeface="Arial" pitchFamily="34" charset="0"/>
                <a:hlinkClick r:id="rId3"/>
              </a:rPr>
              <a:t>https://</a:t>
            </a:r>
            <a:r>
              <a:rPr lang="fr-CH" sz="1200" dirty="0" smtClean="0">
                <a:latin typeface="Arial" pitchFamily="34" charset="0"/>
                <a:cs typeface="Arial" pitchFamily="34" charset="0"/>
                <a:hlinkClick r:id="rId3"/>
              </a:rPr>
              <a:t>www.bbc.com/news/world-asia-51691967</a:t>
            </a:r>
            <a:r>
              <a:rPr lang="fr-CH" sz="1200" dirty="0" smtClean="0">
                <a:latin typeface="Arial" pitchFamily="34" charset="0"/>
                <a:cs typeface="Arial" pitchFamily="34" charset="0"/>
              </a:rPr>
              <a:t> </a:t>
            </a:r>
            <a:endParaRPr lang="fr-CH" sz="1200" dirty="0">
              <a:latin typeface="Arial" pitchFamily="34" charset="0"/>
              <a:cs typeface="Arial" pitchFamily="34" charset="0"/>
            </a:endParaRPr>
          </a:p>
        </p:txBody>
      </p:sp>
      <p:sp>
        <p:nvSpPr>
          <p:cNvPr id="6" name="ZoneTexte 5"/>
          <p:cNvSpPr txBox="1"/>
          <p:nvPr/>
        </p:nvSpPr>
        <p:spPr>
          <a:xfrm>
            <a:off x="1403648" y="116632"/>
            <a:ext cx="5832648" cy="1138773"/>
          </a:xfrm>
          <a:prstGeom prst="rect">
            <a:avLst/>
          </a:prstGeom>
          <a:noFill/>
        </p:spPr>
        <p:txBody>
          <a:bodyPr wrap="square" rtlCol="0">
            <a:spAutoFit/>
          </a:bodyPr>
          <a:lstStyle/>
          <a:p>
            <a:pPr algn="ctr">
              <a:tabLst>
                <a:tab pos="447675" algn="l"/>
                <a:tab pos="6543675" algn="l"/>
                <a:tab pos="8877300" algn="r"/>
              </a:tabLst>
            </a:pPr>
            <a:r>
              <a:rPr lang="en-US" sz="2800" b="1" dirty="0"/>
              <a:t>Coronavirus: Nasa images show China pollution clear amid slowdown</a:t>
            </a:r>
          </a:p>
          <a:p>
            <a:pPr algn="ctr">
              <a:tabLst>
                <a:tab pos="447675" algn="l"/>
                <a:tab pos="6543675" algn="l"/>
                <a:tab pos="8877300" algn="r"/>
              </a:tabLst>
            </a:pPr>
            <a:endParaRPr lang="fr-CH" sz="1200" dirty="0">
              <a:latin typeface="Arial" pitchFamily="34" charset="0"/>
              <a:cs typeface="Arial" pitchFamily="34" charset="0"/>
            </a:endParaRPr>
          </a:p>
        </p:txBody>
      </p:sp>
      <p:sp>
        <p:nvSpPr>
          <p:cNvPr id="7" name="ZoneTexte 6"/>
          <p:cNvSpPr txBox="1"/>
          <p:nvPr/>
        </p:nvSpPr>
        <p:spPr>
          <a:xfrm>
            <a:off x="755576" y="1328961"/>
            <a:ext cx="2236510" cy="369332"/>
          </a:xfrm>
          <a:prstGeom prst="rect">
            <a:avLst/>
          </a:prstGeom>
          <a:noFill/>
        </p:spPr>
        <p:txBody>
          <a:bodyPr wrap="none" rtlCol="0">
            <a:spAutoFit/>
          </a:bodyPr>
          <a:lstStyle/>
          <a:p>
            <a:pPr>
              <a:tabLst>
                <a:tab pos="447675" algn="l"/>
                <a:tab pos="6543675" algn="l"/>
                <a:tab pos="8877300" algn="r"/>
              </a:tabLst>
            </a:pPr>
            <a:r>
              <a:rPr lang="fr-CH" b="1" dirty="0" err="1" smtClean="0">
                <a:latin typeface="Arial" pitchFamily="34" charset="0"/>
                <a:cs typeface="Arial" pitchFamily="34" charset="0"/>
              </a:rPr>
              <a:t>January</a:t>
            </a:r>
            <a:r>
              <a:rPr lang="fr-CH" b="1" dirty="0" smtClean="0">
                <a:latin typeface="Arial" pitchFamily="34" charset="0"/>
                <a:cs typeface="Arial" pitchFamily="34" charset="0"/>
              </a:rPr>
              <a:t> 1-20, 2020</a:t>
            </a:r>
            <a:endParaRPr lang="fr-CH" b="1" dirty="0">
              <a:latin typeface="Arial" pitchFamily="34" charset="0"/>
              <a:cs typeface="Arial" pitchFamily="34" charset="0"/>
            </a:endParaRPr>
          </a:p>
        </p:txBody>
      </p:sp>
      <p:sp>
        <p:nvSpPr>
          <p:cNvPr id="8" name="ZoneTexte 7"/>
          <p:cNvSpPr txBox="1"/>
          <p:nvPr/>
        </p:nvSpPr>
        <p:spPr>
          <a:xfrm>
            <a:off x="6002625" y="1328961"/>
            <a:ext cx="2467342" cy="369332"/>
          </a:xfrm>
          <a:prstGeom prst="rect">
            <a:avLst/>
          </a:prstGeom>
          <a:noFill/>
        </p:spPr>
        <p:txBody>
          <a:bodyPr wrap="none" rtlCol="0">
            <a:spAutoFit/>
          </a:bodyPr>
          <a:lstStyle/>
          <a:p>
            <a:pPr>
              <a:tabLst>
                <a:tab pos="447675" algn="l"/>
                <a:tab pos="6543675" algn="l"/>
                <a:tab pos="8877300" algn="r"/>
              </a:tabLst>
            </a:pPr>
            <a:r>
              <a:rPr lang="fr-CH" b="1" dirty="0" err="1" smtClean="0">
                <a:latin typeface="Arial" pitchFamily="34" charset="0"/>
                <a:cs typeface="Arial" pitchFamily="34" charset="0"/>
              </a:rPr>
              <a:t>February</a:t>
            </a:r>
            <a:r>
              <a:rPr lang="fr-CH" b="1" dirty="0" smtClean="0">
                <a:latin typeface="Arial" pitchFamily="34" charset="0"/>
                <a:cs typeface="Arial" pitchFamily="34" charset="0"/>
              </a:rPr>
              <a:t> 10-25, 2020</a:t>
            </a:r>
            <a:endParaRPr lang="fr-CH" b="1" dirty="0">
              <a:latin typeface="Arial" pitchFamily="34" charset="0"/>
              <a:cs typeface="Arial" pitchFamily="34" charset="0"/>
            </a:endParaRPr>
          </a:p>
        </p:txBody>
      </p:sp>
      <p:sp>
        <p:nvSpPr>
          <p:cNvPr id="2" name="ZoneTexte 1"/>
          <p:cNvSpPr txBox="1"/>
          <p:nvPr/>
        </p:nvSpPr>
        <p:spPr>
          <a:xfrm>
            <a:off x="682254" y="5842399"/>
            <a:ext cx="7632849" cy="461665"/>
          </a:xfrm>
          <a:prstGeom prst="rect">
            <a:avLst/>
          </a:prstGeom>
          <a:noFill/>
        </p:spPr>
        <p:txBody>
          <a:bodyPr wrap="square" rtlCol="0">
            <a:spAutoFit/>
          </a:bodyPr>
          <a:lstStyle/>
          <a:p>
            <a:pPr>
              <a:tabLst>
                <a:tab pos="447675" algn="l"/>
                <a:tab pos="6543675" algn="l"/>
                <a:tab pos="8877300" algn="r"/>
              </a:tabLst>
            </a:pPr>
            <a:r>
              <a:rPr lang="fr-CH" sz="1200" dirty="0">
                <a:latin typeface="Arial" pitchFamily="34" charset="0"/>
                <a:cs typeface="Arial" pitchFamily="34" charset="0"/>
                <a:hlinkClick r:id="rId4"/>
              </a:rPr>
              <a:t>https://</a:t>
            </a:r>
            <a:r>
              <a:rPr lang="fr-CH" sz="1200" dirty="0" smtClean="0">
                <a:latin typeface="Arial" pitchFamily="34" charset="0"/>
                <a:cs typeface="Arial" pitchFamily="34" charset="0"/>
                <a:hlinkClick r:id="rId4"/>
              </a:rPr>
              <a:t>www.researchgate.net/publication/12149707_Impact_of_Changes_in_Transportation_and_Commuting_Behaviors_During_the_1996_Summer_Olympic_Games_in_Atlanta_on_Air_Quality_and_Childhood_Asthma</a:t>
            </a:r>
            <a:r>
              <a:rPr lang="fr-CH" sz="1200" dirty="0" smtClean="0">
                <a:latin typeface="Arial" pitchFamily="34" charset="0"/>
                <a:cs typeface="Arial" pitchFamily="34" charset="0"/>
              </a:rPr>
              <a:t> </a:t>
            </a:r>
            <a:endParaRPr lang="fr-CH" sz="1200" dirty="0">
              <a:latin typeface="Arial" pitchFamily="34" charset="0"/>
              <a:cs typeface="Arial" pitchFamily="34" charset="0"/>
            </a:endParaRPr>
          </a:p>
        </p:txBody>
      </p:sp>
    </p:spTree>
    <p:extLst>
      <p:ext uri="{BB962C8B-B14F-4D97-AF65-F5344CB8AC3E}">
        <p14:creationId xmlns:p14="http://schemas.microsoft.com/office/powerpoint/2010/main" val="3029616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79512" y="1268760"/>
            <a:ext cx="8744972" cy="4919047"/>
          </a:xfrm>
          <a:prstGeom prst="rect">
            <a:avLst/>
          </a:prstGeom>
        </p:spPr>
      </p:pic>
      <p:sp>
        <p:nvSpPr>
          <p:cNvPr id="3" name="ZoneTexte 2"/>
          <p:cNvSpPr txBox="1"/>
          <p:nvPr/>
        </p:nvSpPr>
        <p:spPr>
          <a:xfrm>
            <a:off x="1043608" y="692696"/>
            <a:ext cx="6195799" cy="338554"/>
          </a:xfrm>
          <a:prstGeom prst="rect">
            <a:avLst/>
          </a:prstGeom>
          <a:noFill/>
        </p:spPr>
        <p:txBody>
          <a:bodyPr wrap="none" rtlCol="0">
            <a:spAutoFit/>
          </a:bodyPr>
          <a:lstStyle/>
          <a:p>
            <a:pPr>
              <a:tabLst>
                <a:tab pos="447675" algn="l"/>
                <a:tab pos="6543675" algn="l"/>
                <a:tab pos="8877300" algn="r"/>
              </a:tabLst>
            </a:pPr>
            <a:r>
              <a:rPr lang="fr-CH" sz="1600" dirty="0">
                <a:latin typeface="Arial" pitchFamily="34" charset="0"/>
                <a:cs typeface="Arial" pitchFamily="34" charset="0"/>
                <a:hlinkClick r:id="rId3"/>
              </a:rPr>
              <a:t>https://www.who.int/news-room/campaigns/a-future-fit-for-children</a:t>
            </a:r>
            <a:r>
              <a:rPr lang="fr-CH" sz="1600" dirty="0">
                <a:latin typeface="Arial" pitchFamily="34" charset="0"/>
                <a:cs typeface="Arial" pitchFamily="34" charset="0"/>
              </a:rPr>
              <a:t> </a:t>
            </a:r>
            <a:r>
              <a:rPr lang="fr-CH" sz="1200" dirty="0">
                <a:solidFill>
                  <a:prstClr val="white"/>
                </a:solidFill>
                <a:latin typeface="Arial" pitchFamily="34" charset="0"/>
                <a:cs typeface="Arial" pitchFamily="34" charset="0"/>
              </a:rPr>
              <a:t>/</a:t>
            </a:r>
          </a:p>
        </p:txBody>
      </p:sp>
    </p:spTree>
    <p:extLst>
      <p:ext uri="{BB962C8B-B14F-4D97-AF65-F5344CB8AC3E}">
        <p14:creationId xmlns:p14="http://schemas.microsoft.com/office/powerpoint/2010/main" val="158033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83568" y="296540"/>
            <a:ext cx="7272808" cy="861774"/>
          </a:xfrm>
          <a:prstGeom prst="rect">
            <a:avLst/>
          </a:prstGeom>
        </p:spPr>
        <p:txBody>
          <a:bodyPr wrap="square" lIns="0" tIns="0" rIns="0" bIns="0">
            <a:spAutoFit/>
          </a:bodyPr>
          <a:lstStyle/>
          <a:p>
            <a:pPr algn="ctr">
              <a:spcBef>
                <a:spcPct val="0"/>
              </a:spcBef>
              <a:tabLst>
                <a:tab pos="8162925" algn="l"/>
              </a:tabLst>
              <a:defRPr/>
            </a:pPr>
            <a:r>
              <a:rPr lang="en-US" sz="3200" b="1" dirty="0"/>
              <a:t>Premise 1:</a:t>
            </a:r>
            <a:r>
              <a:rPr lang="en-US" sz="2400" b="1" dirty="0"/>
              <a:t/>
            </a:r>
            <a:br>
              <a:rPr lang="en-US" sz="2400" b="1" dirty="0"/>
            </a:br>
            <a:r>
              <a:rPr lang="fr-CH" sz="2400" b="1" cap="all" dirty="0">
                <a:solidFill>
                  <a:srgbClr val="004C7D"/>
                </a:solidFill>
                <a:latin typeface="Arial" pitchFamily="34" charset="0"/>
                <a:cs typeface="Arial" pitchFamily="34" charset="0"/>
              </a:rPr>
              <a:t>Law </a:t>
            </a:r>
            <a:r>
              <a:rPr lang="fr-CH" sz="2400" b="1" cap="all" dirty="0" err="1">
                <a:solidFill>
                  <a:srgbClr val="004C7D"/>
                </a:solidFill>
                <a:latin typeface="Arial" pitchFamily="34" charset="0"/>
                <a:cs typeface="Arial" pitchFamily="34" charset="0"/>
              </a:rPr>
              <a:t>is</a:t>
            </a:r>
            <a:r>
              <a:rPr lang="fr-CH" sz="2400" b="1" cap="all" dirty="0">
                <a:solidFill>
                  <a:srgbClr val="004C7D"/>
                </a:solidFill>
                <a:latin typeface="Arial" pitchFamily="34" charset="0"/>
                <a:cs typeface="Arial" pitchFamily="34" charset="0"/>
              </a:rPr>
              <a:t> Essential to public </a:t>
            </a:r>
            <a:r>
              <a:rPr lang="fr-CH" sz="2400" b="1" cap="all" dirty="0" err="1">
                <a:solidFill>
                  <a:srgbClr val="004C7D"/>
                </a:solidFill>
                <a:latin typeface="Arial" pitchFamily="34" charset="0"/>
                <a:cs typeface="Arial" pitchFamily="34" charset="0"/>
              </a:rPr>
              <a:t>health</a:t>
            </a:r>
            <a:endParaRPr lang="fr-CH" sz="2400" b="1" cap="all" dirty="0">
              <a:solidFill>
                <a:srgbClr val="004C7D"/>
              </a:solidFill>
              <a:latin typeface="Arial" pitchFamily="34" charset="0"/>
              <a:cs typeface="Arial" pitchFamily="34" charset="0"/>
            </a:endParaRPr>
          </a:p>
        </p:txBody>
      </p:sp>
      <p:grpSp>
        <p:nvGrpSpPr>
          <p:cNvPr id="2" name="Groupe 1"/>
          <p:cNvGrpSpPr/>
          <p:nvPr/>
        </p:nvGrpSpPr>
        <p:grpSpPr>
          <a:xfrm>
            <a:off x="107505" y="1268760"/>
            <a:ext cx="8921602" cy="4621566"/>
            <a:chOff x="606125" y="1700808"/>
            <a:chExt cx="8423993" cy="4189518"/>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125" y="3510540"/>
              <a:ext cx="4893534" cy="2379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978" y="1700808"/>
              <a:ext cx="4820681" cy="1809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511" y="3162424"/>
              <a:ext cx="3457607" cy="230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Bent Arrow 10"/>
            <p:cNvSpPr/>
            <p:nvPr/>
          </p:nvSpPr>
          <p:spPr>
            <a:xfrm rot="5400000">
              <a:off x="5942497" y="2266287"/>
              <a:ext cx="1106129" cy="678771"/>
            </a:xfrm>
            <a:prstGeom prst="bentArrow">
              <a:avLst>
                <a:gd name="adj1" fmla="val 34778"/>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Tree>
    <p:extLst>
      <p:ext uri="{BB962C8B-B14F-4D97-AF65-F5344CB8AC3E}">
        <p14:creationId xmlns:p14="http://schemas.microsoft.com/office/powerpoint/2010/main" val="2660149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73498" y="1412776"/>
            <a:ext cx="8230949" cy="4343400"/>
          </a:xfrm>
        </p:spPr>
        <p:txBody>
          <a:bodyPr/>
          <a:lstStyle/>
          <a:p>
            <a:r>
              <a:rPr lang="en-US" dirty="0"/>
              <a:t>“Interventional public health laws”</a:t>
            </a:r>
          </a:p>
          <a:p>
            <a:pPr marL="457200" lvl="1" indent="0">
              <a:buNone/>
            </a:pPr>
            <a:r>
              <a:rPr lang="en-US" dirty="0"/>
              <a:t> </a:t>
            </a:r>
            <a:r>
              <a:rPr lang="en-US" dirty="0">
                <a:sym typeface="Wingdings" pitchFamily="2" charset="2"/>
              </a:rPr>
              <a:t>laws intended to influence health</a:t>
            </a:r>
          </a:p>
          <a:p>
            <a:r>
              <a:rPr lang="en-US" dirty="0"/>
              <a:t>“Infrastructural public health law”</a:t>
            </a:r>
          </a:p>
          <a:p>
            <a:pPr marL="857250" lvl="1" indent="-457200">
              <a:buFont typeface="Wingdings" panose="05000000000000000000" pitchFamily="2" charset="2"/>
              <a:buChar char="à"/>
            </a:pPr>
            <a:r>
              <a:rPr lang="en-US" dirty="0">
                <a:sym typeface="Wingdings" panose="05000000000000000000" pitchFamily="2" charset="2"/>
              </a:rPr>
              <a:t>defines powers, duties, jurisdictions of    	health agencies</a:t>
            </a:r>
          </a:p>
          <a:p>
            <a:pPr marL="514350" indent="-457200"/>
            <a:r>
              <a:rPr lang="en-US" b="1" dirty="0">
                <a:solidFill>
                  <a:srgbClr val="00B050"/>
                </a:solidFill>
                <a:sym typeface="Wingdings" pitchFamily="2" charset="2"/>
              </a:rPr>
              <a:t>“Incidental public health law”</a:t>
            </a:r>
          </a:p>
          <a:p>
            <a:pPr lvl="1">
              <a:buFont typeface="Wingdings" pitchFamily="2" charset="2"/>
              <a:buChar char="à"/>
            </a:pPr>
            <a:r>
              <a:rPr lang="en-US" b="1" dirty="0">
                <a:solidFill>
                  <a:srgbClr val="00B050"/>
                </a:solidFill>
                <a:sym typeface="Wingdings" pitchFamily="2" charset="2"/>
              </a:rPr>
              <a:t>laws not enacted or implemented with health in mind, but that have important health effects</a:t>
            </a:r>
          </a:p>
          <a:p>
            <a:pPr marL="857250" lvl="1" indent="-457200">
              <a:buFont typeface="Wingdings" panose="05000000000000000000" pitchFamily="2" charset="2"/>
              <a:buChar char="à"/>
            </a:pPr>
            <a:endParaRPr lang="en-US" dirty="0"/>
          </a:p>
        </p:txBody>
      </p:sp>
      <p:sp>
        <p:nvSpPr>
          <p:cNvPr id="4" name="Titre 1"/>
          <p:cNvSpPr txBox="1">
            <a:spLocks/>
          </p:cNvSpPr>
          <p:nvPr/>
        </p:nvSpPr>
        <p:spPr>
          <a:xfrm>
            <a:off x="683568" y="116632"/>
            <a:ext cx="7272808" cy="861774"/>
          </a:xfrm>
          <a:prstGeom prst="rect">
            <a:avLst/>
          </a:prstGeom>
        </p:spPr>
        <p:txBody>
          <a:bodyPr wrap="square" lIns="0" tIns="0" rIns="0" bIns="0">
            <a:spAutoFit/>
          </a:bodyPr>
          <a:lstStyle/>
          <a:p>
            <a:pPr algn="ctr">
              <a:spcBef>
                <a:spcPct val="0"/>
              </a:spcBef>
              <a:tabLst>
                <a:tab pos="8162925" algn="l"/>
              </a:tabLst>
              <a:defRPr/>
            </a:pPr>
            <a:r>
              <a:rPr lang="en-US" sz="3200" b="1" dirty="0"/>
              <a:t>Premise 2:</a:t>
            </a:r>
            <a:r>
              <a:rPr lang="en-US" sz="2400" b="1" dirty="0"/>
              <a:t/>
            </a:r>
            <a:br>
              <a:rPr lang="en-US" sz="2400" b="1" dirty="0"/>
            </a:br>
            <a:r>
              <a:rPr lang="fr-CH" sz="2400" b="1" cap="all" dirty="0">
                <a:solidFill>
                  <a:srgbClr val="004C7D"/>
                </a:solidFill>
                <a:latin typeface="Arial" pitchFamily="34" charset="0"/>
                <a:cs typeface="Arial" pitchFamily="34" charset="0"/>
              </a:rPr>
              <a:t>Law</a:t>
            </a:r>
            <a:r>
              <a:rPr lang="en-US" sz="2400" b="1" cap="all" dirty="0">
                <a:solidFill>
                  <a:srgbClr val="004C7D"/>
                </a:solidFill>
                <a:latin typeface="Arial" pitchFamily="34" charset="0"/>
                <a:cs typeface="Arial" pitchFamily="34" charset="0"/>
              </a:rPr>
              <a:t> is not just a “tool”</a:t>
            </a:r>
            <a:endParaRPr lang="fr-CH" sz="2400" b="1" cap="all" dirty="0">
              <a:solidFill>
                <a:srgbClr val="004C7D"/>
              </a:solidFill>
              <a:latin typeface="Arial" pitchFamily="34" charset="0"/>
              <a:cs typeface="Arial" pitchFamily="34" charset="0"/>
            </a:endParaRPr>
          </a:p>
        </p:txBody>
      </p:sp>
    </p:spTree>
    <p:extLst>
      <p:ext uri="{BB962C8B-B14F-4D97-AF65-F5344CB8AC3E}">
        <p14:creationId xmlns:p14="http://schemas.microsoft.com/office/powerpoint/2010/main" val="120016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533" y="1556792"/>
            <a:ext cx="5521847" cy="4885151"/>
          </a:xfrm>
          <a:prstGeom prst="rect">
            <a:avLst/>
          </a:prstGeom>
        </p:spPr>
      </p:pic>
      <p:sp>
        <p:nvSpPr>
          <p:cNvPr id="4" name="TextBox 3"/>
          <p:cNvSpPr txBox="1"/>
          <p:nvPr/>
        </p:nvSpPr>
        <p:spPr>
          <a:xfrm>
            <a:off x="6103919" y="1772816"/>
            <a:ext cx="2480153" cy="3785652"/>
          </a:xfrm>
          <a:prstGeom prst="rect">
            <a:avLst/>
          </a:prstGeom>
          <a:noFill/>
        </p:spPr>
        <p:txBody>
          <a:bodyPr wrap="square" rtlCol="0">
            <a:spAutoFit/>
          </a:bodyPr>
          <a:lstStyle/>
          <a:p>
            <a:r>
              <a:rPr lang="en-US" sz="2000" dirty="0" err="1"/>
              <a:t>Frieden</a:t>
            </a:r>
            <a:r>
              <a:rPr lang="en-US" sz="2000" dirty="0"/>
              <a:t>, T. R. (2010). A Framework for Public Health Action: The Health Impact Pyramid. </a:t>
            </a:r>
            <a:r>
              <a:rPr lang="en-US" sz="2000" i="1" dirty="0"/>
              <a:t>Am J Public Health, 100(4), 590-595. </a:t>
            </a:r>
            <a:r>
              <a:rPr lang="en-US" sz="2000" i="1" dirty="0" err="1"/>
              <a:t>doi</a:t>
            </a:r>
            <a:r>
              <a:rPr lang="en-US" sz="2000" i="1" dirty="0"/>
              <a:t>: 10.2105/ajph.2009.185652</a:t>
            </a:r>
          </a:p>
          <a:p>
            <a:endParaRPr lang="en-US" sz="2000" dirty="0"/>
          </a:p>
        </p:txBody>
      </p:sp>
      <p:sp>
        <p:nvSpPr>
          <p:cNvPr id="6" name="Titre 1"/>
          <p:cNvSpPr txBox="1">
            <a:spLocks/>
          </p:cNvSpPr>
          <p:nvPr/>
        </p:nvSpPr>
        <p:spPr>
          <a:xfrm>
            <a:off x="683568" y="0"/>
            <a:ext cx="7272808" cy="1600438"/>
          </a:xfrm>
          <a:prstGeom prst="rect">
            <a:avLst/>
          </a:prstGeom>
        </p:spPr>
        <p:txBody>
          <a:bodyPr wrap="square" lIns="0" tIns="0" rIns="0" bIns="0">
            <a:spAutoFit/>
          </a:bodyPr>
          <a:lstStyle/>
          <a:p>
            <a:pPr algn="ctr">
              <a:spcBef>
                <a:spcPct val="0"/>
              </a:spcBef>
              <a:tabLst>
                <a:tab pos="8162925" algn="l"/>
              </a:tabLst>
              <a:defRPr/>
            </a:pPr>
            <a:r>
              <a:rPr lang="en-US" sz="3200" b="1" dirty="0"/>
              <a:t>Premise 3:</a:t>
            </a:r>
            <a:r>
              <a:rPr lang="en-US" sz="2400" b="1" dirty="0"/>
              <a:t/>
            </a:r>
            <a:br>
              <a:rPr lang="en-US" sz="2400" b="1" dirty="0"/>
            </a:br>
            <a:r>
              <a:rPr lang="fr-CH" sz="2400" cap="all" dirty="0">
                <a:solidFill>
                  <a:srgbClr val="004C7D"/>
                </a:solidFill>
                <a:latin typeface="Arial" pitchFamily="34" charset="0"/>
                <a:cs typeface="Arial" pitchFamily="34" charset="0"/>
              </a:rPr>
              <a:t>Law </a:t>
            </a:r>
            <a:r>
              <a:rPr lang="en-US" sz="2400" cap="all" dirty="0">
                <a:solidFill>
                  <a:srgbClr val="004C7D"/>
                </a:solidFill>
                <a:latin typeface="Arial" pitchFamily="34" charset="0"/>
                <a:cs typeface="Arial" pitchFamily="34" charset="0"/>
              </a:rPr>
              <a:t>is </a:t>
            </a:r>
            <a:r>
              <a:rPr lang="en-US" sz="2400" b="1" cap="all" dirty="0">
                <a:solidFill>
                  <a:srgbClr val="004C7D"/>
                </a:solidFill>
                <a:latin typeface="Arial" pitchFamily="34" charset="0"/>
                <a:cs typeface="Arial" pitchFamily="34" charset="0"/>
              </a:rPr>
              <a:t>one of the ONLY ways </a:t>
            </a:r>
            <a:r>
              <a:rPr lang="en-US" sz="2400" cap="all" dirty="0">
                <a:solidFill>
                  <a:srgbClr val="004C7D"/>
                </a:solidFill>
                <a:latin typeface="Arial" pitchFamily="34" charset="0"/>
                <a:cs typeface="Arial" pitchFamily="34" charset="0"/>
              </a:rPr>
              <a:t>to understand and address social determinants of health</a:t>
            </a:r>
            <a:endParaRPr lang="fr-CH" sz="2400" cap="all" dirty="0">
              <a:solidFill>
                <a:srgbClr val="004C7D"/>
              </a:solidFill>
              <a:latin typeface="Arial" pitchFamily="34" charset="0"/>
              <a:cs typeface="Arial" pitchFamily="34" charset="0"/>
            </a:endParaRPr>
          </a:p>
        </p:txBody>
      </p:sp>
    </p:spTree>
    <p:extLst>
      <p:ext uri="{BB962C8B-B14F-4D97-AF65-F5344CB8AC3E}">
        <p14:creationId xmlns:p14="http://schemas.microsoft.com/office/powerpoint/2010/main" val="11475871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524000" y="-99392"/>
            <a:ext cx="12360696" cy="7175693"/>
          </a:xfrm>
          <a:prstGeom prst="rect">
            <a:avLst/>
          </a:prstGeom>
        </p:spPr>
      </p:pic>
      <p:sp>
        <p:nvSpPr>
          <p:cNvPr id="6" name="ZoneTexte 5"/>
          <p:cNvSpPr txBox="1"/>
          <p:nvPr/>
        </p:nvSpPr>
        <p:spPr>
          <a:xfrm>
            <a:off x="7181603" y="1484784"/>
            <a:ext cx="1962397" cy="523220"/>
          </a:xfrm>
          <a:prstGeom prst="rect">
            <a:avLst/>
          </a:prstGeom>
          <a:noFill/>
        </p:spPr>
        <p:txBody>
          <a:bodyPr wrap="none" rtlCol="0">
            <a:spAutoFit/>
          </a:bodyPr>
          <a:lstStyle/>
          <a:p>
            <a:r>
              <a:rPr lang="fr-CH" sz="2800" b="1" dirty="0"/>
              <a:t>WHO 2017</a:t>
            </a:r>
          </a:p>
        </p:txBody>
      </p:sp>
      <p:sp>
        <p:nvSpPr>
          <p:cNvPr id="2" name="ZoneTexte 1"/>
          <p:cNvSpPr txBox="1"/>
          <p:nvPr/>
        </p:nvSpPr>
        <p:spPr>
          <a:xfrm>
            <a:off x="179512" y="4725144"/>
            <a:ext cx="2142925" cy="646331"/>
          </a:xfrm>
          <a:prstGeom prst="rect">
            <a:avLst/>
          </a:prstGeom>
          <a:noFill/>
        </p:spPr>
        <p:txBody>
          <a:bodyPr wrap="square" rtlCol="0">
            <a:spAutoFit/>
          </a:bodyPr>
          <a:lstStyle/>
          <a:p>
            <a:r>
              <a:rPr lang="fr-CH" sz="1200" dirty="0">
                <a:hlinkClick r:id="rId3"/>
              </a:rPr>
              <a:t>http://www.who.int/healthsystems/topics/health-law/health_law-report/en/</a:t>
            </a:r>
            <a:r>
              <a:rPr lang="fr-CH" sz="1200" dirty="0"/>
              <a:t> </a:t>
            </a:r>
          </a:p>
        </p:txBody>
      </p:sp>
    </p:spTree>
    <p:extLst>
      <p:ext uri="{BB962C8B-B14F-4D97-AF65-F5344CB8AC3E}">
        <p14:creationId xmlns:p14="http://schemas.microsoft.com/office/powerpoint/2010/main" val="802448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3568" y="156662"/>
            <a:ext cx="7048500" cy="1257300"/>
          </a:xfrm>
        </p:spPr>
        <p:txBody>
          <a:bodyPr>
            <a:normAutofit/>
          </a:bodyPr>
          <a:lstStyle/>
          <a:p>
            <a:r>
              <a:rPr lang="en-US" dirty="0"/>
              <a:t>This is a Meta-Course</a:t>
            </a:r>
          </a:p>
        </p:txBody>
      </p:sp>
      <p:sp>
        <p:nvSpPr>
          <p:cNvPr id="3" name="Right Arrow 2"/>
          <p:cNvSpPr/>
          <p:nvPr/>
        </p:nvSpPr>
        <p:spPr>
          <a:xfrm>
            <a:off x="1039660" y="4020855"/>
            <a:ext cx="7052154" cy="22296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How can we use law more effectively in public health work?</a:t>
            </a:r>
          </a:p>
        </p:txBody>
      </p:sp>
      <p:sp>
        <p:nvSpPr>
          <p:cNvPr id="7" name="Right Arrow 6"/>
          <p:cNvSpPr/>
          <p:nvPr/>
        </p:nvSpPr>
        <p:spPr>
          <a:xfrm>
            <a:off x="1039660" y="1603332"/>
            <a:ext cx="7052154" cy="220275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How can we convince the NON-LAWYERS who do most public health work to work with us?</a:t>
            </a:r>
          </a:p>
        </p:txBody>
      </p:sp>
    </p:spTree>
    <p:extLst>
      <p:ext uri="{BB962C8B-B14F-4D97-AF65-F5344CB8AC3E}">
        <p14:creationId xmlns:p14="http://schemas.microsoft.com/office/powerpoint/2010/main" val="7534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1052736"/>
            <a:ext cx="8208912" cy="6001643"/>
          </a:xfrm>
          <a:prstGeom prst="rect">
            <a:avLst/>
          </a:prstGeom>
          <a:noFill/>
        </p:spPr>
        <p:txBody>
          <a:bodyPr wrap="square" rtlCol="0">
            <a:spAutoFit/>
          </a:bodyPr>
          <a:lstStyle/>
          <a:p>
            <a:r>
              <a:rPr lang="en-US" sz="2800" b="1" dirty="0"/>
              <a:t>Goal 3: </a:t>
            </a:r>
            <a:r>
              <a:rPr lang="en-US" sz="2800" dirty="0"/>
              <a:t>Ensure healthy lives and promote well-being for all at all ages</a:t>
            </a:r>
          </a:p>
          <a:p>
            <a:endParaRPr lang="fr-CH" sz="2800" dirty="0"/>
          </a:p>
          <a:p>
            <a:r>
              <a:rPr lang="fr-CH" sz="2800" b="1" dirty="0"/>
              <a:t>16.3</a:t>
            </a:r>
            <a:r>
              <a:rPr lang="fr-CH" sz="2800" dirty="0"/>
              <a:t> </a:t>
            </a:r>
            <a:r>
              <a:rPr lang="en-US" sz="2800" dirty="0"/>
              <a:t>Promote the rule of law at the national and international levels and ensure equal access to justice for all</a:t>
            </a:r>
          </a:p>
          <a:p>
            <a:r>
              <a:rPr lang="fr-CH" sz="2800" dirty="0"/>
              <a:t> </a:t>
            </a:r>
            <a:r>
              <a:rPr lang="fr-CH" sz="3200" dirty="0"/>
              <a:t>	</a:t>
            </a:r>
          </a:p>
          <a:p>
            <a:endParaRPr lang="en-US" sz="3200" dirty="0"/>
          </a:p>
          <a:p>
            <a:endParaRPr lang="en-US" sz="3200" dirty="0"/>
          </a:p>
          <a:p>
            <a:pPr algn="ctr"/>
            <a:r>
              <a:rPr lang="fr-CH" sz="4800" b="1" dirty="0"/>
              <a:t>«</a:t>
            </a:r>
            <a:r>
              <a:rPr lang="fr-CH" sz="4800" b="1" dirty="0" err="1"/>
              <a:t>salus</a:t>
            </a:r>
            <a:r>
              <a:rPr lang="fr-CH" sz="4800" b="1" dirty="0"/>
              <a:t> populi est </a:t>
            </a:r>
            <a:r>
              <a:rPr lang="fr-CH" sz="4800" b="1" dirty="0" err="1"/>
              <a:t>suprema</a:t>
            </a:r>
            <a:r>
              <a:rPr lang="fr-CH" sz="4800" b="1" dirty="0"/>
              <a:t> </a:t>
            </a:r>
            <a:r>
              <a:rPr lang="fr-CH" sz="4800" b="1" dirty="0" err="1"/>
              <a:t>lex</a:t>
            </a:r>
            <a:r>
              <a:rPr lang="fr-CH" sz="4800" b="1" dirty="0"/>
              <a:t>» </a:t>
            </a:r>
            <a:r>
              <a:rPr lang="fr-CH" sz="4800" dirty="0"/>
              <a:t/>
            </a:r>
            <a:br>
              <a:rPr lang="fr-CH" sz="4800" dirty="0"/>
            </a:br>
            <a:r>
              <a:rPr lang="fr-CH" dirty="0"/>
              <a:t>Cicero, De </a:t>
            </a:r>
            <a:r>
              <a:rPr lang="fr-CH" dirty="0" err="1"/>
              <a:t>Legibus</a:t>
            </a:r>
            <a:r>
              <a:rPr lang="fr-CH" dirty="0"/>
              <a:t>, Livre III, part. III, </a:t>
            </a:r>
            <a:r>
              <a:rPr lang="fr-CH" dirty="0" err="1"/>
              <a:t>subd</a:t>
            </a:r>
            <a:r>
              <a:rPr lang="fr-CH" dirty="0"/>
              <a:t>. VIII</a:t>
            </a:r>
          </a:p>
          <a:p>
            <a:endParaRPr lang="en-US" dirty="0"/>
          </a:p>
          <a:p>
            <a:r>
              <a:rPr lang="en-US" dirty="0"/>
              <a:t>	</a:t>
            </a:r>
          </a:p>
          <a:p>
            <a:endParaRPr lang="fr-CH" dirty="0"/>
          </a:p>
        </p:txBody>
      </p:sp>
      <p:sp>
        <p:nvSpPr>
          <p:cNvPr id="3" name="ZoneTexte 2"/>
          <p:cNvSpPr txBox="1"/>
          <p:nvPr/>
        </p:nvSpPr>
        <p:spPr>
          <a:xfrm>
            <a:off x="1608141" y="260648"/>
            <a:ext cx="5639685" cy="461665"/>
          </a:xfrm>
          <a:prstGeom prst="rect">
            <a:avLst/>
          </a:prstGeom>
          <a:noFill/>
        </p:spPr>
        <p:txBody>
          <a:bodyPr wrap="none" rtlCol="0">
            <a:spAutoFit/>
          </a:bodyPr>
          <a:lstStyle/>
          <a:p>
            <a:r>
              <a:rPr lang="fr-CH" sz="2400" b="1" dirty="0" err="1"/>
              <a:t>Sustainable</a:t>
            </a:r>
            <a:r>
              <a:rPr lang="fr-CH" sz="2400" b="1" dirty="0"/>
              <a:t> </a:t>
            </a:r>
            <a:r>
              <a:rPr lang="fr-CH" sz="2400" b="1" dirty="0" err="1"/>
              <a:t>Development</a:t>
            </a:r>
            <a:r>
              <a:rPr lang="fr-CH" sz="2400" b="1" dirty="0"/>
              <a:t> Goals 2015</a:t>
            </a:r>
          </a:p>
        </p:txBody>
      </p:sp>
      <p:sp>
        <p:nvSpPr>
          <p:cNvPr id="4" name="ZoneTexte 3"/>
          <p:cNvSpPr txBox="1"/>
          <p:nvPr/>
        </p:nvSpPr>
        <p:spPr>
          <a:xfrm>
            <a:off x="804811" y="4077072"/>
            <a:ext cx="7840673" cy="369332"/>
          </a:xfrm>
          <a:prstGeom prst="rect">
            <a:avLst/>
          </a:prstGeom>
          <a:noFill/>
        </p:spPr>
        <p:txBody>
          <a:bodyPr wrap="none" rtlCol="0">
            <a:spAutoFit/>
          </a:bodyPr>
          <a:lstStyle/>
          <a:p>
            <a:r>
              <a:rPr lang="fr-CH" dirty="0">
                <a:hlinkClick r:id="rId2"/>
              </a:rPr>
              <a:t>http://www.un.org/sustainabledevelopment/sustainable-development-goals/</a:t>
            </a:r>
            <a:r>
              <a:rPr lang="fr-CH" dirty="0"/>
              <a:t> </a:t>
            </a:r>
          </a:p>
        </p:txBody>
      </p:sp>
    </p:spTree>
    <p:extLst>
      <p:ext uri="{BB962C8B-B14F-4D97-AF65-F5344CB8AC3E}">
        <p14:creationId xmlns:p14="http://schemas.microsoft.com/office/powerpoint/2010/main" val="3064266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260610" y="3730407"/>
            <a:ext cx="1656567" cy="157045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dirty="0">
                <a:solidFill>
                  <a:schemeClr val="bg1"/>
                </a:solidFill>
              </a:rPr>
              <a:t>Social </a:t>
            </a:r>
          </a:p>
          <a:p>
            <a:pPr algn="ctr">
              <a:defRPr/>
            </a:pPr>
            <a:r>
              <a:rPr lang="en-US" dirty="0">
                <a:solidFill>
                  <a:schemeClr val="bg1"/>
                </a:solidFill>
              </a:rPr>
              <a:t>determinants</a:t>
            </a:r>
          </a:p>
          <a:p>
            <a:pPr algn="ctr">
              <a:defRPr/>
            </a:pPr>
            <a:r>
              <a:rPr lang="en-US" dirty="0">
                <a:solidFill>
                  <a:schemeClr val="bg1"/>
                </a:solidFill>
              </a:rPr>
              <a:t>of  health</a:t>
            </a:r>
          </a:p>
        </p:txBody>
      </p:sp>
      <p:sp>
        <p:nvSpPr>
          <p:cNvPr id="4" name="AutoShape 3"/>
          <p:cNvSpPr>
            <a:spLocks noChangeArrowheads="1"/>
          </p:cNvSpPr>
          <p:nvPr/>
        </p:nvSpPr>
        <p:spPr bwMode="auto">
          <a:xfrm>
            <a:off x="6297905" y="3475973"/>
            <a:ext cx="1943100" cy="2000250"/>
          </a:xfrm>
          <a:prstGeom prst="diamond">
            <a:avLst/>
          </a:prstGeom>
          <a:solidFill>
            <a:srgbClr val="FF0000"/>
          </a:solidFill>
          <a:ln w="9525">
            <a:solidFill>
              <a:schemeClr val="tx1"/>
            </a:solidFill>
            <a:miter lim="800000"/>
            <a:headEnd/>
            <a:tailEnd/>
          </a:ln>
          <a:effectLst/>
          <a:extLst/>
        </p:spPr>
        <p:txBody>
          <a:bodyPr wrap="none" anchor="ctr"/>
          <a:lstStyle/>
          <a:p>
            <a:pPr algn="ctr">
              <a:defRPr/>
            </a:pPr>
            <a:r>
              <a:rPr lang="en-US"/>
              <a:t>Health</a:t>
            </a:r>
          </a:p>
        </p:txBody>
      </p:sp>
      <p:sp>
        <p:nvSpPr>
          <p:cNvPr id="5" name="Down Arrow 4"/>
          <p:cNvSpPr/>
          <p:nvPr/>
        </p:nvSpPr>
        <p:spPr>
          <a:xfrm rot="16200000">
            <a:off x="285659" y="3754676"/>
            <a:ext cx="1831932" cy="1521913"/>
          </a:xfrm>
          <a:prstGeom prst="downArrow">
            <a:avLst/>
          </a:prstGeom>
        </p:spPr>
        <p:style>
          <a:lnRef idx="1">
            <a:schemeClr val="accent1"/>
          </a:lnRef>
          <a:fillRef idx="3">
            <a:schemeClr val="accent1"/>
          </a:fillRef>
          <a:effectRef idx="2">
            <a:schemeClr val="accent1"/>
          </a:effectRef>
          <a:fontRef idx="minor">
            <a:schemeClr val="lt1"/>
          </a:fontRef>
        </p:style>
        <p:txBody>
          <a:bodyPr vert="vert" rtlCol="0" anchor="ctr"/>
          <a:lstStyle/>
          <a:p>
            <a:pPr algn="ctr">
              <a:defRPr/>
            </a:pPr>
            <a:r>
              <a:rPr lang="en-US" sz="1350" dirty="0"/>
              <a:t>1. Laws shape contexts</a:t>
            </a:r>
          </a:p>
        </p:txBody>
      </p:sp>
      <p:sp>
        <p:nvSpPr>
          <p:cNvPr id="6" name="Down Arrow 5"/>
          <p:cNvSpPr/>
          <p:nvPr/>
        </p:nvSpPr>
        <p:spPr>
          <a:xfrm>
            <a:off x="4511946" y="2163012"/>
            <a:ext cx="1831932" cy="1570451"/>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350" dirty="0">
                <a:solidFill>
                  <a:schemeClr val="tx1"/>
                </a:solidFill>
              </a:rPr>
              <a:t>2. Laws influence behavior</a:t>
            </a:r>
          </a:p>
        </p:txBody>
      </p:sp>
      <p:cxnSp>
        <p:nvCxnSpPr>
          <p:cNvPr id="7" name="Straight Arrow Connector 6"/>
          <p:cNvCxnSpPr/>
          <p:nvPr/>
        </p:nvCxnSpPr>
        <p:spPr>
          <a:xfrm>
            <a:off x="4399429" y="4373932"/>
            <a:ext cx="1719197" cy="93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382206" y="5098875"/>
            <a:ext cx="1719197" cy="93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584188" y="5084784"/>
            <a:ext cx="1358064" cy="300082"/>
          </a:xfrm>
          <a:prstGeom prst="rect">
            <a:avLst/>
          </a:prstGeom>
          <a:noFill/>
        </p:spPr>
        <p:txBody>
          <a:bodyPr wrap="none" rtlCol="0">
            <a:spAutoFit/>
          </a:bodyPr>
          <a:lstStyle/>
          <a:p>
            <a:r>
              <a:rPr lang="en-US" sz="1350" dirty="0"/>
              <a:t>Criminal justice</a:t>
            </a:r>
          </a:p>
        </p:txBody>
      </p:sp>
      <p:cxnSp>
        <p:nvCxnSpPr>
          <p:cNvPr id="10" name="Straight Arrow Connector 9"/>
          <p:cNvCxnSpPr/>
          <p:nvPr/>
        </p:nvCxnSpPr>
        <p:spPr>
          <a:xfrm>
            <a:off x="4411956" y="4846789"/>
            <a:ext cx="1719197" cy="93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613937" y="4804515"/>
            <a:ext cx="1473480" cy="300082"/>
          </a:xfrm>
          <a:prstGeom prst="rect">
            <a:avLst/>
          </a:prstGeom>
          <a:noFill/>
        </p:spPr>
        <p:txBody>
          <a:bodyPr wrap="none" rtlCol="0">
            <a:spAutoFit/>
          </a:bodyPr>
          <a:lstStyle/>
          <a:p>
            <a:r>
              <a:rPr lang="en-US" sz="1350" dirty="0"/>
              <a:t>School discipline</a:t>
            </a:r>
          </a:p>
        </p:txBody>
      </p:sp>
      <p:cxnSp>
        <p:nvCxnSpPr>
          <p:cNvPr id="12" name="Straight Arrow Connector 11"/>
          <p:cNvCxnSpPr/>
          <p:nvPr/>
        </p:nvCxnSpPr>
        <p:spPr>
          <a:xfrm>
            <a:off x="4430745" y="4602532"/>
            <a:ext cx="1719197" cy="93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642121" y="4560258"/>
            <a:ext cx="1617751" cy="300082"/>
          </a:xfrm>
          <a:prstGeom prst="rect">
            <a:avLst/>
          </a:prstGeom>
          <a:noFill/>
        </p:spPr>
        <p:txBody>
          <a:bodyPr wrap="none" rtlCol="0">
            <a:spAutoFit/>
          </a:bodyPr>
          <a:lstStyle/>
          <a:p>
            <a:r>
              <a:rPr lang="en-US" sz="1350" dirty="0"/>
              <a:t>OSH and work law</a:t>
            </a:r>
          </a:p>
        </p:txBody>
      </p:sp>
      <p:sp>
        <p:nvSpPr>
          <p:cNvPr id="14" name="TextBox 13"/>
          <p:cNvSpPr txBox="1"/>
          <p:nvPr/>
        </p:nvSpPr>
        <p:spPr>
          <a:xfrm>
            <a:off x="4640556" y="4344184"/>
            <a:ext cx="819455" cy="300082"/>
          </a:xfrm>
          <a:prstGeom prst="rect">
            <a:avLst/>
          </a:prstGeom>
          <a:noFill/>
        </p:spPr>
        <p:txBody>
          <a:bodyPr wrap="none" rtlCol="0">
            <a:spAutoFit/>
          </a:bodyPr>
          <a:lstStyle/>
          <a:p>
            <a:r>
              <a:rPr lang="en-US" sz="1350" dirty="0"/>
              <a:t>Housing</a:t>
            </a:r>
          </a:p>
        </p:txBody>
      </p:sp>
      <p:cxnSp>
        <p:nvCxnSpPr>
          <p:cNvPr id="15" name="Straight Arrow Connector 14"/>
          <p:cNvCxnSpPr/>
          <p:nvPr/>
        </p:nvCxnSpPr>
        <p:spPr>
          <a:xfrm>
            <a:off x="4410390" y="3924562"/>
            <a:ext cx="1719197" cy="93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441705" y="4153162"/>
            <a:ext cx="1719197" cy="93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643687" y="4110888"/>
            <a:ext cx="1165704" cy="300082"/>
          </a:xfrm>
          <a:prstGeom prst="rect">
            <a:avLst/>
          </a:prstGeom>
          <a:noFill/>
        </p:spPr>
        <p:txBody>
          <a:bodyPr wrap="none" rtlCol="0">
            <a:spAutoFit/>
          </a:bodyPr>
          <a:lstStyle/>
          <a:p>
            <a:r>
              <a:rPr lang="en-US" sz="1350" dirty="0"/>
              <a:t>Public safety</a:t>
            </a:r>
          </a:p>
        </p:txBody>
      </p:sp>
      <p:sp>
        <p:nvSpPr>
          <p:cNvPr id="18" name="TextBox 17"/>
          <p:cNvSpPr txBox="1"/>
          <p:nvPr/>
        </p:nvSpPr>
        <p:spPr>
          <a:xfrm>
            <a:off x="4651516" y="3894814"/>
            <a:ext cx="1050288" cy="300082"/>
          </a:xfrm>
          <a:prstGeom prst="rect">
            <a:avLst/>
          </a:prstGeom>
          <a:noFill/>
        </p:spPr>
        <p:txBody>
          <a:bodyPr wrap="none" rtlCol="0">
            <a:spAutoFit/>
          </a:bodyPr>
          <a:lstStyle/>
          <a:p>
            <a:r>
              <a:rPr lang="en-US" sz="1350" dirty="0"/>
              <a:t>Drug policy</a:t>
            </a:r>
          </a:p>
        </p:txBody>
      </p:sp>
      <p:sp>
        <p:nvSpPr>
          <p:cNvPr id="19" name="ZoneTexte 18"/>
          <p:cNvSpPr txBox="1"/>
          <p:nvPr/>
        </p:nvSpPr>
        <p:spPr>
          <a:xfrm>
            <a:off x="230281" y="537035"/>
            <a:ext cx="7366055" cy="646331"/>
          </a:xfrm>
          <a:prstGeom prst="rect">
            <a:avLst/>
          </a:prstGeom>
          <a:noFill/>
        </p:spPr>
        <p:txBody>
          <a:bodyPr wrap="none" rtlCol="0">
            <a:spAutoFit/>
          </a:bodyPr>
          <a:lstStyle/>
          <a:p>
            <a:r>
              <a:rPr lang="en-US" sz="3600" b="1" dirty="0"/>
              <a:t>Two Ways Law Influences Health</a:t>
            </a:r>
            <a:endParaRPr lang="fr-CH" sz="3600" b="1" dirty="0"/>
          </a:p>
        </p:txBody>
      </p:sp>
    </p:spTree>
    <p:extLst>
      <p:ext uri="{BB962C8B-B14F-4D97-AF65-F5344CB8AC3E}">
        <p14:creationId xmlns:p14="http://schemas.microsoft.com/office/powerpoint/2010/main" val="242220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1582016" y="2234713"/>
            <a:ext cx="2633957" cy="1450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Policy starts as a guess</a:t>
            </a:r>
          </a:p>
        </p:txBody>
      </p:sp>
      <p:sp>
        <p:nvSpPr>
          <p:cNvPr id="5" name="Up Arrow 4"/>
          <p:cNvSpPr/>
          <p:nvPr/>
        </p:nvSpPr>
        <p:spPr>
          <a:xfrm>
            <a:off x="4671684" y="3859965"/>
            <a:ext cx="2852443" cy="18601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EVALUATION </a:t>
            </a:r>
            <a:r>
              <a:rPr lang="en-US" sz="1200" dirty="0"/>
              <a:t>research tells us what works and how to make it work better</a:t>
            </a:r>
          </a:p>
        </p:txBody>
      </p:sp>
      <p:sp>
        <p:nvSpPr>
          <p:cNvPr id="6" name="Oval 5"/>
          <p:cNvSpPr/>
          <p:nvPr/>
        </p:nvSpPr>
        <p:spPr>
          <a:xfrm>
            <a:off x="12644" y="2316645"/>
            <a:ext cx="1232012" cy="1286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New policies have no evidence base</a:t>
            </a:r>
          </a:p>
        </p:txBody>
      </p:sp>
      <p:sp>
        <p:nvSpPr>
          <p:cNvPr id="7" name="Right Arrow 6"/>
          <p:cNvSpPr/>
          <p:nvPr/>
        </p:nvSpPr>
        <p:spPr>
          <a:xfrm>
            <a:off x="4788024" y="2234713"/>
            <a:ext cx="2633957" cy="1450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Refinement and diffusion</a:t>
            </a:r>
          </a:p>
        </p:txBody>
      </p:sp>
      <p:sp>
        <p:nvSpPr>
          <p:cNvPr id="8" name="Up Arrow 7"/>
          <p:cNvSpPr/>
          <p:nvPr/>
        </p:nvSpPr>
        <p:spPr>
          <a:xfrm>
            <a:off x="1298152" y="3859965"/>
            <a:ext cx="2852443" cy="18601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Research </a:t>
            </a:r>
            <a:r>
              <a:rPr lang="en-US" sz="1200" b="1" dirty="0"/>
              <a:t>KNOWLEDGE</a:t>
            </a:r>
            <a:r>
              <a:rPr lang="en-US" sz="1200" dirty="0"/>
              <a:t> about problems and possible solutions helps make it an EDUCATED guess</a:t>
            </a:r>
          </a:p>
        </p:txBody>
      </p:sp>
      <p:sp>
        <p:nvSpPr>
          <p:cNvPr id="10" name="Oval 9"/>
          <p:cNvSpPr/>
          <p:nvPr/>
        </p:nvSpPr>
        <p:spPr>
          <a:xfrm>
            <a:off x="7668344" y="2316644"/>
            <a:ext cx="1354800" cy="1286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Evidence-based policy</a:t>
            </a:r>
          </a:p>
        </p:txBody>
      </p:sp>
      <p:sp>
        <p:nvSpPr>
          <p:cNvPr id="11" name="Curved Left Arrow 10"/>
          <p:cNvSpPr/>
          <p:nvPr/>
        </p:nvSpPr>
        <p:spPr>
          <a:xfrm rot="1527372">
            <a:off x="8221604" y="3679041"/>
            <a:ext cx="850390" cy="220410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 name="ZoneTexte 8"/>
          <p:cNvSpPr txBox="1"/>
          <p:nvPr/>
        </p:nvSpPr>
        <p:spPr>
          <a:xfrm>
            <a:off x="344131" y="404664"/>
            <a:ext cx="7172156" cy="584775"/>
          </a:xfrm>
          <a:prstGeom prst="rect">
            <a:avLst/>
          </a:prstGeom>
          <a:noFill/>
        </p:spPr>
        <p:txBody>
          <a:bodyPr wrap="none" rtlCol="0">
            <a:spAutoFit/>
          </a:bodyPr>
          <a:lstStyle/>
          <a:p>
            <a:r>
              <a:rPr lang="en-US" sz="3200" b="1" dirty="0"/>
              <a:t>Evidence-Based Policy is an Output</a:t>
            </a:r>
            <a:endParaRPr lang="fr-CH" sz="3200" b="1" dirty="0"/>
          </a:p>
        </p:txBody>
      </p:sp>
    </p:spTree>
    <p:extLst>
      <p:ext uri="{BB962C8B-B14F-4D97-AF65-F5344CB8AC3E}">
        <p14:creationId xmlns:p14="http://schemas.microsoft.com/office/powerpoint/2010/main" val="348861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77686" y="-25400"/>
            <a:ext cx="7261414" cy="1257300"/>
          </a:xfrm>
        </p:spPr>
        <p:txBody>
          <a:bodyPr>
            <a:noAutofit/>
          </a:bodyPr>
          <a:lstStyle/>
          <a:p>
            <a:r>
              <a:rPr lang="en-US" sz="4000" b="1" dirty="0"/>
              <a:t>The 5 essential services of</a:t>
            </a:r>
            <a:br>
              <a:rPr lang="en-US" sz="4000" b="1" dirty="0"/>
            </a:br>
            <a:r>
              <a:rPr lang="en-US" sz="4000" b="1" dirty="0"/>
              <a:t>public health law</a:t>
            </a:r>
            <a:endParaRPr lang="en-US" sz="4000" b="1" dirty="0">
              <a:solidFill>
                <a:schemeClr val="bg1"/>
              </a:solidFill>
            </a:endParaRPr>
          </a:p>
        </p:txBody>
      </p:sp>
      <p:sp>
        <p:nvSpPr>
          <p:cNvPr id="11" name="Curved Left Arrow 10"/>
          <p:cNvSpPr/>
          <p:nvPr/>
        </p:nvSpPr>
        <p:spPr>
          <a:xfrm rot="5400000">
            <a:off x="3732858" y="677043"/>
            <a:ext cx="1472095" cy="779032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3447235" y="4655893"/>
            <a:ext cx="2313454" cy="369332"/>
          </a:xfrm>
          <a:prstGeom prst="rect">
            <a:avLst/>
          </a:prstGeom>
          <a:noFill/>
        </p:spPr>
        <p:txBody>
          <a:bodyPr wrap="none" rtlCol="0">
            <a:spAutoFit/>
          </a:bodyPr>
          <a:lstStyle/>
          <a:p>
            <a:r>
              <a:rPr lang="en-US" dirty="0"/>
              <a:t>Evaluation Research</a:t>
            </a:r>
          </a:p>
        </p:txBody>
      </p:sp>
      <p:sp>
        <p:nvSpPr>
          <p:cNvPr id="13" name="Right Arrow 12"/>
          <p:cNvSpPr/>
          <p:nvPr/>
        </p:nvSpPr>
        <p:spPr>
          <a:xfrm>
            <a:off x="224115" y="1586753"/>
            <a:ext cx="1658471" cy="788894"/>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The right thing to do</a:t>
            </a:r>
          </a:p>
        </p:txBody>
      </p:sp>
      <p:sp>
        <p:nvSpPr>
          <p:cNvPr id="14" name="Right Arrow 13"/>
          <p:cNvSpPr/>
          <p:nvPr/>
        </p:nvSpPr>
        <p:spPr>
          <a:xfrm>
            <a:off x="7333129" y="1607968"/>
            <a:ext cx="1658471" cy="788894"/>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Monitoring and evaluation</a:t>
            </a:r>
          </a:p>
        </p:txBody>
      </p:sp>
      <p:sp>
        <p:nvSpPr>
          <p:cNvPr id="15" name="Right Arrow 14"/>
          <p:cNvSpPr/>
          <p:nvPr/>
        </p:nvSpPr>
        <p:spPr>
          <a:xfrm>
            <a:off x="1999123" y="1602157"/>
            <a:ext cx="1658471" cy="788894"/>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100" dirty="0"/>
              <a:t>Drafting laws, regulations, guidelines </a:t>
            </a:r>
          </a:p>
        </p:txBody>
      </p:sp>
      <p:sp>
        <p:nvSpPr>
          <p:cNvPr id="16" name="Right Arrow 15"/>
          <p:cNvSpPr/>
          <p:nvPr/>
        </p:nvSpPr>
        <p:spPr>
          <a:xfrm>
            <a:off x="3792070" y="1610237"/>
            <a:ext cx="1658471" cy="788894"/>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100" dirty="0"/>
              <a:t>Developing consensus and support</a:t>
            </a:r>
          </a:p>
        </p:txBody>
      </p:sp>
      <p:sp>
        <p:nvSpPr>
          <p:cNvPr id="17" name="Left Arrow 16"/>
          <p:cNvSpPr/>
          <p:nvPr/>
        </p:nvSpPr>
        <p:spPr>
          <a:xfrm>
            <a:off x="3695700" y="5338226"/>
            <a:ext cx="1754841" cy="788894"/>
          </a:xfrm>
          <a:prstGeom prst="lef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Informing policy refinement </a:t>
            </a:r>
          </a:p>
        </p:txBody>
      </p:sp>
      <p:sp>
        <p:nvSpPr>
          <p:cNvPr id="19" name="Right Arrow 18"/>
          <p:cNvSpPr/>
          <p:nvPr/>
        </p:nvSpPr>
        <p:spPr>
          <a:xfrm>
            <a:off x="5580529" y="1607968"/>
            <a:ext cx="1658471" cy="788894"/>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Enforcement strategies</a:t>
            </a:r>
          </a:p>
        </p:txBody>
      </p:sp>
      <p:sp>
        <p:nvSpPr>
          <p:cNvPr id="20" name="Striped Right Arrow 19"/>
          <p:cNvSpPr/>
          <p:nvPr/>
        </p:nvSpPr>
        <p:spPr>
          <a:xfrm>
            <a:off x="2758190" y="3836160"/>
            <a:ext cx="4242217" cy="675879"/>
          </a:xfrm>
          <a:prstGeom prst="stripedRight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Better Health Faster</a:t>
            </a:r>
          </a:p>
        </p:txBody>
      </p:sp>
      <p:sp>
        <p:nvSpPr>
          <p:cNvPr id="26" name="Oval 25"/>
          <p:cNvSpPr/>
          <p:nvPr/>
        </p:nvSpPr>
        <p:spPr>
          <a:xfrm>
            <a:off x="3581400" y="2471058"/>
            <a:ext cx="1905000" cy="1066800"/>
          </a:xfrm>
          <a:prstGeom prst="ellipse">
            <a:avLst/>
          </a:prstGeom>
          <a:noFill/>
          <a:ln w="762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Help Engaging Communities and Building Political Will</a:t>
            </a:r>
          </a:p>
        </p:txBody>
      </p:sp>
      <p:sp>
        <p:nvSpPr>
          <p:cNvPr id="27" name="Oval 26"/>
          <p:cNvSpPr/>
          <p:nvPr/>
        </p:nvSpPr>
        <p:spPr>
          <a:xfrm>
            <a:off x="1828800" y="2471058"/>
            <a:ext cx="1905000" cy="1041198"/>
          </a:xfrm>
          <a:prstGeom prst="ellipse">
            <a:avLst/>
          </a:prstGeom>
          <a:noFill/>
          <a:ln w="762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Expertise in Designing Legal Solutions </a:t>
            </a:r>
          </a:p>
        </p:txBody>
      </p:sp>
      <p:sp>
        <p:nvSpPr>
          <p:cNvPr id="28" name="Oval 27"/>
          <p:cNvSpPr/>
          <p:nvPr/>
        </p:nvSpPr>
        <p:spPr>
          <a:xfrm>
            <a:off x="5334000" y="2471058"/>
            <a:ext cx="1905000" cy="1066800"/>
          </a:xfrm>
          <a:prstGeom prst="ellipse">
            <a:avLst/>
          </a:prstGeom>
          <a:noFill/>
          <a:ln w="762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Support for Enforcing and Defending Legal Solutions</a:t>
            </a:r>
          </a:p>
        </p:txBody>
      </p:sp>
      <p:sp>
        <p:nvSpPr>
          <p:cNvPr id="29" name="Oval 28"/>
          <p:cNvSpPr/>
          <p:nvPr/>
        </p:nvSpPr>
        <p:spPr>
          <a:xfrm>
            <a:off x="7086600" y="2471058"/>
            <a:ext cx="1905000" cy="1065179"/>
          </a:xfrm>
          <a:prstGeom prst="ellipse">
            <a:avLst/>
          </a:prstGeom>
          <a:noFill/>
          <a:ln w="762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Policy Surveillance and Evaluation</a:t>
            </a:r>
          </a:p>
        </p:txBody>
      </p:sp>
      <p:sp>
        <p:nvSpPr>
          <p:cNvPr id="30" name="Oval 29"/>
          <p:cNvSpPr/>
          <p:nvPr/>
        </p:nvSpPr>
        <p:spPr>
          <a:xfrm>
            <a:off x="76200" y="2471058"/>
            <a:ext cx="1905000" cy="1042215"/>
          </a:xfrm>
          <a:prstGeom prst="ellipse">
            <a:avLst/>
          </a:prstGeom>
          <a:noFill/>
          <a:ln w="762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Access to Evidence and Expertise</a:t>
            </a:r>
          </a:p>
        </p:txBody>
      </p:sp>
    </p:spTree>
    <p:extLst>
      <p:ext uri="{BB962C8B-B14F-4D97-AF65-F5344CB8AC3E}">
        <p14:creationId xmlns:p14="http://schemas.microsoft.com/office/powerpoint/2010/main" val="39629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9"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acing future challenges for global health, The Global Healthcare Sum… - Google Chrome"/>
          <p:cNvPicPr>
            <a:picLocks noChangeAspect="1"/>
          </p:cNvPicPr>
          <p:nvPr/>
        </p:nvPicPr>
        <p:blipFill rotWithShape="1">
          <a:blip r:embed="rId2">
            <a:extLst>
              <a:ext uri="{28A0092B-C50C-407E-A947-70E740481C1C}">
                <a14:useLocalDpi xmlns:a14="http://schemas.microsoft.com/office/drawing/2010/main" val="0"/>
              </a:ext>
            </a:extLst>
          </a:blip>
          <a:srcRect l="6785" t="37225" r="37143" b="12093"/>
          <a:stretch/>
        </p:blipFill>
        <p:spPr>
          <a:xfrm>
            <a:off x="3779912" y="1988840"/>
            <a:ext cx="5127171" cy="2634343"/>
          </a:xfrm>
          <a:prstGeom prst="rect">
            <a:avLst/>
          </a:prstGeom>
        </p:spPr>
      </p:pic>
      <p:sp>
        <p:nvSpPr>
          <p:cNvPr id="7" name="TextBox 5"/>
          <p:cNvSpPr txBox="1"/>
          <p:nvPr/>
        </p:nvSpPr>
        <p:spPr>
          <a:xfrm>
            <a:off x="5724128" y="4869160"/>
            <a:ext cx="3001143" cy="523220"/>
          </a:xfrm>
          <a:prstGeom prst="rect">
            <a:avLst/>
          </a:prstGeom>
          <a:noFill/>
        </p:spPr>
        <p:txBody>
          <a:bodyPr wrap="none" rtlCol="0">
            <a:spAutoFit/>
          </a:bodyPr>
          <a:lstStyle/>
          <a:p>
            <a:r>
              <a:rPr lang="en-US" sz="2800" dirty="0"/>
              <a:t>WHO/Euro Model</a:t>
            </a:r>
          </a:p>
        </p:txBody>
      </p:sp>
      <p:pic>
        <p:nvPicPr>
          <p:cNvPr id="8" name="Picture 2" descr="Image result for ten essential public health ser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12776"/>
            <a:ext cx="3475718" cy="352785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3"/>
          <p:cNvSpPr txBox="1"/>
          <p:nvPr/>
        </p:nvSpPr>
        <p:spPr>
          <a:xfrm>
            <a:off x="726574" y="5110802"/>
            <a:ext cx="2642070" cy="523220"/>
          </a:xfrm>
          <a:prstGeom prst="rect">
            <a:avLst/>
          </a:prstGeom>
          <a:noFill/>
        </p:spPr>
        <p:txBody>
          <a:bodyPr wrap="none" rtlCol="0">
            <a:spAutoFit/>
          </a:bodyPr>
          <a:lstStyle/>
          <a:p>
            <a:r>
              <a:rPr lang="en-US" sz="2800" dirty="0"/>
              <a:t>CDC/US Model</a:t>
            </a:r>
          </a:p>
        </p:txBody>
      </p:sp>
      <p:sp>
        <p:nvSpPr>
          <p:cNvPr id="10" name="Title 1"/>
          <p:cNvSpPr>
            <a:spLocks noGrp="1"/>
          </p:cNvSpPr>
          <p:nvPr>
            <p:ph type="title"/>
          </p:nvPr>
        </p:nvSpPr>
        <p:spPr>
          <a:xfrm>
            <a:off x="-756592" y="87213"/>
            <a:ext cx="10515600" cy="1325563"/>
          </a:xfrm>
        </p:spPr>
        <p:txBody>
          <a:bodyPr>
            <a:normAutofit fontScale="90000"/>
          </a:bodyPr>
          <a:lstStyle/>
          <a:p>
            <a:r>
              <a:rPr lang="en-US" dirty="0"/>
              <a:t>A Model with a 2 Decade </a:t>
            </a:r>
            <a:br>
              <a:rPr lang="en-US" dirty="0"/>
            </a:br>
            <a:r>
              <a:rPr lang="en-US" dirty="0"/>
              <a:t>+ Global Track Record</a:t>
            </a:r>
          </a:p>
        </p:txBody>
      </p:sp>
    </p:spTree>
    <p:extLst>
      <p:ext uri="{BB962C8B-B14F-4D97-AF65-F5344CB8AC3E}">
        <p14:creationId xmlns:p14="http://schemas.microsoft.com/office/powerpoint/2010/main" val="25976001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Traditional View</a:t>
            </a:r>
          </a:p>
        </p:txBody>
      </p:sp>
      <p:sp>
        <p:nvSpPr>
          <p:cNvPr id="3" name="Content Placeholder 2"/>
          <p:cNvSpPr>
            <a:spLocks noGrp="1"/>
          </p:cNvSpPr>
          <p:nvPr>
            <p:ph idx="1"/>
          </p:nvPr>
        </p:nvSpPr>
        <p:spPr>
          <a:xfrm>
            <a:off x="495300" y="1556792"/>
            <a:ext cx="8109148" cy="4343400"/>
          </a:xfrm>
        </p:spPr>
        <p:txBody>
          <a:bodyPr>
            <a:normAutofit/>
          </a:bodyPr>
          <a:lstStyle/>
          <a:p>
            <a:pPr marL="0" indent="0">
              <a:buNone/>
            </a:pPr>
            <a:r>
              <a:rPr lang="en-US" dirty="0"/>
              <a:t>For as long as Public Health Law has been a field, we have never questioned two basic assumptions:</a:t>
            </a:r>
          </a:p>
          <a:p>
            <a:pPr marL="514350" lvl="0" indent="-514350">
              <a:buFont typeface="+mj-lt"/>
              <a:buAutoNum type="arabicPeriod"/>
            </a:pPr>
            <a:r>
              <a:rPr lang="en-US" dirty="0"/>
              <a:t>Public Health Law is primarily an activity of lawyers, and </a:t>
            </a:r>
          </a:p>
          <a:p>
            <a:pPr marL="514350" lvl="0" indent="-514350">
              <a:buFont typeface="+mj-lt"/>
              <a:buAutoNum type="arabicPeriod"/>
            </a:pPr>
            <a:r>
              <a:rPr lang="en-US" dirty="0"/>
              <a:t>This activity consists primarily of traditional legal work and roles: legal research, counsel and representation</a:t>
            </a:r>
          </a:p>
          <a:p>
            <a:pPr marL="0" indent="0">
              <a:buNone/>
            </a:pPr>
            <a:endParaRPr lang="en-US" dirty="0"/>
          </a:p>
        </p:txBody>
      </p:sp>
    </p:spTree>
    <p:extLst>
      <p:ext uri="{BB962C8B-B14F-4D97-AF65-F5344CB8AC3E}">
        <p14:creationId xmlns:p14="http://schemas.microsoft.com/office/powerpoint/2010/main" val="36689810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2746375" y="2630488"/>
            <a:ext cx="2219325" cy="220821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r>
              <a:rPr lang="en-US" sz="2000" dirty="0">
                <a:solidFill>
                  <a:srgbClr val="FFFFFF"/>
                </a:solidFill>
              </a:rPr>
              <a:t>Public Health Law Practice</a:t>
            </a:r>
          </a:p>
        </p:txBody>
      </p:sp>
      <p:sp>
        <p:nvSpPr>
          <p:cNvPr id="13" name="Oval 12"/>
          <p:cNvSpPr/>
          <p:nvPr/>
        </p:nvSpPr>
        <p:spPr>
          <a:xfrm>
            <a:off x="1198563" y="1522413"/>
            <a:ext cx="1449387" cy="1187450"/>
          </a:xfrm>
          <a:prstGeom prst="ellipse">
            <a:avLst/>
          </a:prstGeom>
        </p:spPr>
        <p:style>
          <a:lnRef idx="1">
            <a:schemeClr val="accent1"/>
          </a:lnRef>
          <a:fillRef idx="3">
            <a:schemeClr val="accent1"/>
          </a:fillRef>
          <a:effectRef idx="2">
            <a:schemeClr val="accent1"/>
          </a:effectRef>
          <a:fontRef idx="minor">
            <a:schemeClr val="lt1"/>
          </a:fontRef>
        </p:style>
        <p:txBody>
          <a:bodyPr lIns="0" rIns="0" anchor="ctr"/>
          <a:lstStyle/>
          <a:p>
            <a:pPr algn="ctr" defTabSz="457200" fontAlgn="auto">
              <a:spcBef>
                <a:spcPts val="0"/>
              </a:spcBef>
              <a:spcAft>
                <a:spcPts val="0"/>
              </a:spcAft>
              <a:defRPr/>
            </a:pPr>
            <a:r>
              <a:rPr lang="en-US" sz="1400" dirty="0">
                <a:solidFill>
                  <a:srgbClr val="FFFFFF"/>
                </a:solidFill>
              </a:rPr>
              <a:t>Counsel</a:t>
            </a:r>
          </a:p>
        </p:txBody>
      </p:sp>
      <p:sp>
        <p:nvSpPr>
          <p:cNvPr id="14" name="Oval 13"/>
          <p:cNvSpPr/>
          <p:nvPr/>
        </p:nvSpPr>
        <p:spPr>
          <a:xfrm>
            <a:off x="741363" y="3125788"/>
            <a:ext cx="1508125" cy="11874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1500" dirty="0">
                <a:solidFill>
                  <a:srgbClr val="FFFFFF"/>
                </a:solidFill>
              </a:rPr>
              <a:t>Research</a:t>
            </a:r>
          </a:p>
        </p:txBody>
      </p:sp>
      <p:sp>
        <p:nvSpPr>
          <p:cNvPr id="15" name="Oval 14"/>
          <p:cNvSpPr/>
          <p:nvPr/>
        </p:nvSpPr>
        <p:spPr>
          <a:xfrm>
            <a:off x="1039813" y="4797425"/>
            <a:ext cx="1524000" cy="11874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1500" dirty="0" err="1">
                <a:solidFill>
                  <a:srgbClr val="FFFFFF"/>
                </a:solidFill>
              </a:rPr>
              <a:t>Represen-tation</a:t>
            </a:r>
            <a:endParaRPr lang="en-US" sz="1500" dirty="0">
              <a:solidFill>
                <a:srgbClr val="FFFFFF"/>
              </a:solidFill>
            </a:endParaRPr>
          </a:p>
        </p:txBody>
      </p:sp>
      <p:cxnSp>
        <p:nvCxnSpPr>
          <p:cNvPr id="16" name="Straight Connector 15"/>
          <p:cNvCxnSpPr/>
          <p:nvPr/>
        </p:nvCxnSpPr>
        <p:spPr>
          <a:xfrm flipH="1" flipV="1">
            <a:off x="2482850" y="2600325"/>
            <a:ext cx="452438" cy="382588"/>
          </a:xfrm>
          <a:prstGeom prst="line">
            <a:avLst/>
          </a:prstGeom>
          <a:ln w="1905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flipV="1">
            <a:off x="2333625" y="3719513"/>
            <a:ext cx="328613" cy="14287"/>
          </a:xfrm>
          <a:prstGeom prst="line">
            <a:avLst/>
          </a:prstGeom>
          <a:ln w="1905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2547938" y="4616450"/>
            <a:ext cx="493712" cy="444500"/>
          </a:xfrm>
          <a:prstGeom prst="line">
            <a:avLst/>
          </a:prstGeom>
          <a:ln w="1905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 name="ZoneTexte 1"/>
          <p:cNvSpPr txBox="1"/>
          <p:nvPr/>
        </p:nvSpPr>
        <p:spPr>
          <a:xfrm>
            <a:off x="323529" y="404664"/>
            <a:ext cx="7200800" cy="461665"/>
          </a:xfrm>
          <a:prstGeom prst="rect">
            <a:avLst/>
          </a:prstGeom>
          <a:noFill/>
        </p:spPr>
        <p:txBody>
          <a:bodyPr wrap="square" rtlCol="0">
            <a:spAutoFit/>
          </a:bodyPr>
          <a:lstStyle/>
          <a:p>
            <a:r>
              <a:rPr lang="en-US" sz="2400" b="1" dirty="0"/>
              <a:t>Let’s Call that “Public Health Law Practice</a:t>
            </a:r>
            <a:r>
              <a:rPr lang="en-US" dirty="0"/>
              <a:t>”</a:t>
            </a:r>
            <a:endParaRPr lang="fr-CH" dirty="0"/>
          </a:p>
        </p:txBody>
      </p:sp>
    </p:spTree>
    <p:extLst>
      <p:ext uri="{BB962C8B-B14F-4D97-AF65-F5344CB8AC3E}">
        <p14:creationId xmlns:p14="http://schemas.microsoft.com/office/powerpoint/2010/main" val="36792324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2746375" y="2630488"/>
            <a:ext cx="2219325" cy="220821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r>
              <a:rPr lang="en-US" sz="2000" dirty="0">
                <a:solidFill>
                  <a:srgbClr val="FFFFFF"/>
                </a:solidFill>
              </a:rPr>
              <a:t>Public Health Law Practice</a:t>
            </a:r>
          </a:p>
        </p:txBody>
      </p:sp>
      <p:sp>
        <p:nvSpPr>
          <p:cNvPr id="13" name="Oval 12"/>
          <p:cNvSpPr/>
          <p:nvPr/>
        </p:nvSpPr>
        <p:spPr>
          <a:xfrm>
            <a:off x="1198563" y="1522413"/>
            <a:ext cx="1449387" cy="1187450"/>
          </a:xfrm>
          <a:prstGeom prst="ellipse">
            <a:avLst/>
          </a:prstGeom>
        </p:spPr>
        <p:style>
          <a:lnRef idx="1">
            <a:schemeClr val="accent1"/>
          </a:lnRef>
          <a:fillRef idx="3">
            <a:schemeClr val="accent1"/>
          </a:fillRef>
          <a:effectRef idx="2">
            <a:schemeClr val="accent1"/>
          </a:effectRef>
          <a:fontRef idx="minor">
            <a:schemeClr val="lt1"/>
          </a:fontRef>
        </p:style>
        <p:txBody>
          <a:bodyPr lIns="0" rIns="0" anchor="ctr"/>
          <a:lstStyle/>
          <a:p>
            <a:pPr algn="ctr" defTabSz="457200" fontAlgn="auto">
              <a:spcBef>
                <a:spcPts val="0"/>
              </a:spcBef>
              <a:spcAft>
                <a:spcPts val="0"/>
              </a:spcAft>
              <a:defRPr/>
            </a:pPr>
            <a:r>
              <a:rPr lang="en-US" sz="1400" dirty="0">
                <a:solidFill>
                  <a:srgbClr val="FFFFFF"/>
                </a:solidFill>
              </a:rPr>
              <a:t>Counsel</a:t>
            </a:r>
          </a:p>
        </p:txBody>
      </p:sp>
      <p:sp>
        <p:nvSpPr>
          <p:cNvPr id="14" name="Oval 13"/>
          <p:cNvSpPr/>
          <p:nvPr/>
        </p:nvSpPr>
        <p:spPr>
          <a:xfrm>
            <a:off x="741363" y="3125788"/>
            <a:ext cx="1508125" cy="11874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1500" dirty="0">
                <a:solidFill>
                  <a:srgbClr val="FFFFFF"/>
                </a:solidFill>
              </a:rPr>
              <a:t>Research</a:t>
            </a:r>
          </a:p>
        </p:txBody>
      </p:sp>
      <p:sp>
        <p:nvSpPr>
          <p:cNvPr id="15" name="Oval 14"/>
          <p:cNvSpPr/>
          <p:nvPr/>
        </p:nvSpPr>
        <p:spPr>
          <a:xfrm>
            <a:off x="1039813" y="4797425"/>
            <a:ext cx="1524000" cy="11874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1500" dirty="0" err="1">
                <a:solidFill>
                  <a:srgbClr val="FFFFFF"/>
                </a:solidFill>
              </a:rPr>
              <a:t>Represen-tation</a:t>
            </a:r>
            <a:endParaRPr lang="en-US" sz="1500" dirty="0">
              <a:solidFill>
                <a:srgbClr val="FFFFFF"/>
              </a:solidFill>
            </a:endParaRPr>
          </a:p>
        </p:txBody>
      </p:sp>
      <p:cxnSp>
        <p:nvCxnSpPr>
          <p:cNvPr id="16" name="Straight Connector 15"/>
          <p:cNvCxnSpPr/>
          <p:nvPr/>
        </p:nvCxnSpPr>
        <p:spPr>
          <a:xfrm flipH="1" flipV="1">
            <a:off x="2482850" y="2600325"/>
            <a:ext cx="452438" cy="382588"/>
          </a:xfrm>
          <a:prstGeom prst="line">
            <a:avLst/>
          </a:prstGeom>
          <a:ln w="1905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flipV="1">
            <a:off x="2333625" y="3719513"/>
            <a:ext cx="328613" cy="14287"/>
          </a:xfrm>
          <a:prstGeom prst="line">
            <a:avLst/>
          </a:prstGeom>
          <a:ln w="1905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2547938" y="4616450"/>
            <a:ext cx="493712" cy="444500"/>
          </a:xfrm>
          <a:prstGeom prst="line">
            <a:avLst/>
          </a:prstGeom>
          <a:ln w="1905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320145" y="1518910"/>
            <a:ext cx="3633850" cy="4401205"/>
          </a:xfrm>
          <a:prstGeom prst="rect">
            <a:avLst/>
          </a:prstGeom>
          <a:noFill/>
        </p:spPr>
        <p:txBody>
          <a:bodyPr wrap="square" rtlCol="0">
            <a:spAutoFit/>
          </a:bodyPr>
          <a:lstStyle/>
          <a:p>
            <a:r>
              <a:rPr lang="en-US" sz="2800" dirty="0"/>
              <a:t>We should have questioned these two assumptions – and this model -- a long time ago, because they are wrong and actually impede the integration of law into public health practice.	</a:t>
            </a:r>
          </a:p>
        </p:txBody>
      </p:sp>
      <p:sp>
        <p:nvSpPr>
          <p:cNvPr id="3" name="ZoneTexte 2"/>
          <p:cNvSpPr txBox="1"/>
          <p:nvPr/>
        </p:nvSpPr>
        <p:spPr>
          <a:xfrm>
            <a:off x="1691680" y="121186"/>
            <a:ext cx="4870436" cy="707886"/>
          </a:xfrm>
          <a:prstGeom prst="rect">
            <a:avLst/>
          </a:prstGeom>
          <a:noFill/>
        </p:spPr>
        <p:txBody>
          <a:bodyPr wrap="none" rtlCol="0">
            <a:spAutoFit/>
          </a:bodyPr>
          <a:lstStyle/>
          <a:p>
            <a:r>
              <a:rPr lang="en-US" sz="4000" b="1" dirty="0"/>
              <a:t>This Was a Mistake</a:t>
            </a:r>
            <a:endParaRPr lang="fr-CH" sz="4000" b="1" dirty="0"/>
          </a:p>
        </p:txBody>
      </p:sp>
    </p:spTree>
    <p:extLst>
      <p:ext uri="{BB962C8B-B14F-4D97-AF65-F5344CB8AC3E}">
        <p14:creationId xmlns:p14="http://schemas.microsoft.com/office/powerpoint/2010/main" val="28888404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0800" y="41022"/>
            <a:ext cx="8763000" cy="1143000"/>
          </a:xfrm>
        </p:spPr>
        <p:txBody>
          <a:bodyPr>
            <a:normAutofit fontScale="90000"/>
          </a:bodyPr>
          <a:lstStyle/>
          <a:p>
            <a:pPr algn="l"/>
            <a:r>
              <a:rPr lang="en-US" sz="3600" dirty="0"/>
              <a:t>The Other Part of Public Health Law: </a:t>
            </a:r>
            <a:br>
              <a:rPr lang="en-US" sz="3600" dirty="0"/>
            </a:br>
            <a:r>
              <a:rPr lang="en-US" dirty="0"/>
              <a:t>Legal Epidemiology</a:t>
            </a:r>
          </a:p>
        </p:txBody>
      </p:sp>
      <p:graphicFrame>
        <p:nvGraphicFramePr>
          <p:cNvPr id="6" name="Diagram 5"/>
          <p:cNvGraphicFramePr/>
          <p:nvPr>
            <p:extLst/>
          </p:nvPr>
        </p:nvGraphicFramePr>
        <p:xfrm>
          <a:off x="381000" y="1444297"/>
          <a:ext cx="8432800" cy="4660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676400" y="2743200"/>
            <a:ext cx="1879601" cy="1815882"/>
          </a:xfrm>
          <a:prstGeom prst="rect">
            <a:avLst/>
          </a:prstGeom>
          <a:noFill/>
        </p:spPr>
        <p:txBody>
          <a:bodyPr wrap="square" rtlCol="0">
            <a:spAutoFit/>
          </a:bodyPr>
          <a:lstStyle/>
          <a:p>
            <a:pPr algn="ctr"/>
            <a:r>
              <a:rPr lang="en-US" sz="1600" dirty="0">
                <a:solidFill>
                  <a:schemeClr val="bg1"/>
                </a:solidFill>
              </a:rPr>
              <a:t>The scientific study of law as a factor in the cause, distribution and prevention of disease in a population</a:t>
            </a:r>
          </a:p>
        </p:txBody>
      </p:sp>
    </p:spTree>
    <p:extLst>
      <p:ext uri="{BB962C8B-B14F-4D97-AF65-F5344CB8AC3E}">
        <p14:creationId xmlns:p14="http://schemas.microsoft.com/office/powerpoint/2010/main" val="38959695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47800" y="-1240"/>
            <a:ext cx="6591300" cy="1257300"/>
          </a:xfrm>
        </p:spPr>
        <p:txBody>
          <a:bodyPr>
            <a:normAutofit/>
          </a:bodyPr>
          <a:lstStyle/>
          <a:p>
            <a:pPr algn="l"/>
            <a:r>
              <a:rPr lang="en-US" sz="3600" b="1" dirty="0"/>
              <a:t>A Transdisciplinary Model</a:t>
            </a:r>
            <a:endParaRPr lang="en-US" sz="3600" b="1" dirty="0">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8400" y="1361994"/>
            <a:ext cx="6870700" cy="4914951"/>
          </a:xfrm>
          <a:prstGeom prst="rect">
            <a:avLst/>
          </a:prstGeom>
        </p:spPr>
      </p:pic>
    </p:spTree>
    <p:extLst>
      <p:ext uri="{BB962C8B-B14F-4D97-AF65-F5344CB8AC3E}">
        <p14:creationId xmlns:p14="http://schemas.microsoft.com/office/powerpoint/2010/main" val="3960827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ure 1. Cases of pulmonary tuberculosis in Denmark over a 125-year period, based on national surveillance information: mortality rates and incidence."/>
          <p:cNvPicPr>
            <a:picLocks noGrp="1" noChangeAspect="1" noChangeArrowheads="1"/>
          </p:cNvPicPr>
          <p:nvPr>
            <p:ph sz="quarter" idx="10"/>
          </p:nvPr>
        </p:nvPicPr>
        <p:blipFill>
          <a:blip r:embed="rId2" r:link="rId3">
            <a:extLst>
              <a:ext uri="{28A0092B-C50C-407E-A947-70E740481C1C}">
                <a14:useLocalDpi xmlns:a14="http://schemas.microsoft.com/office/drawing/2010/main" val="0"/>
              </a:ext>
            </a:extLst>
          </a:blip>
          <a:srcRect/>
          <a:stretch>
            <a:fillRect/>
          </a:stretch>
        </p:blipFill>
        <p:spPr bwMode="auto">
          <a:xfrm>
            <a:off x="683568" y="1916832"/>
            <a:ext cx="7488832" cy="410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1331640" y="1210751"/>
            <a:ext cx="1249363" cy="1219200"/>
            <a:chOff x="744" y="795"/>
            <a:chExt cx="787" cy="768"/>
          </a:xfrm>
        </p:grpSpPr>
        <p:sp>
          <p:nvSpPr>
            <p:cNvPr id="6" name="Line 5"/>
            <p:cNvSpPr>
              <a:spLocks noChangeShapeType="1"/>
            </p:cNvSpPr>
            <p:nvPr/>
          </p:nvSpPr>
          <p:spPr bwMode="auto">
            <a:xfrm>
              <a:off x="1152" y="1227"/>
              <a:ext cx="0" cy="336"/>
            </a:xfrm>
            <a:prstGeom prst="line">
              <a:avLst/>
            </a:prstGeom>
            <a:noFill/>
            <a:ln w="28575">
              <a:solidFill>
                <a:srgbClr val="CC3300"/>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fr-CH"/>
            </a:p>
          </p:txBody>
        </p:sp>
        <p:sp>
          <p:nvSpPr>
            <p:cNvPr id="7" name="Rectangle 6"/>
            <p:cNvSpPr>
              <a:spLocks noChangeArrowheads="1"/>
            </p:cNvSpPr>
            <p:nvPr/>
          </p:nvSpPr>
          <p:spPr bwMode="auto">
            <a:xfrm>
              <a:off x="744" y="795"/>
              <a:ext cx="787"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fr-FR" altLang="fr-FR" sz="1400" b="1" dirty="0" err="1">
                  <a:latin typeface="Garamond" pitchFamily="18" charset="0"/>
                </a:rPr>
                <a:t>Discovery</a:t>
              </a:r>
              <a:r>
                <a:rPr lang="fr-FR" altLang="fr-FR" sz="1400" b="1" dirty="0">
                  <a:latin typeface="Garamond" pitchFamily="18" charset="0"/>
                </a:rPr>
                <a:t> of the </a:t>
              </a:r>
              <a:r>
                <a:rPr lang="fr-FR" altLang="fr-FR" sz="1400" b="1" dirty="0" err="1">
                  <a:latin typeface="Garamond" pitchFamily="18" charset="0"/>
                </a:rPr>
                <a:t>tubercle</a:t>
              </a:r>
              <a:r>
                <a:rPr lang="fr-FR" altLang="fr-FR" sz="1400" b="1" dirty="0">
                  <a:latin typeface="Garamond" pitchFamily="18" charset="0"/>
                </a:rPr>
                <a:t> </a:t>
              </a:r>
              <a:r>
                <a:rPr lang="fr-FR" altLang="fr-FR" sz="1400" b="1" dirty="0" err="1">
                  <a:latin typeface="Garamond" pitchFamily="18" charset="0"/>
                </a:rPr>
                <a:t>bacillus</a:t>
              </a:r>
              <a:endParaRPr lang="fr-FR" altLang="fr-FR" sz="1400" b="1" dirty="0">
                <a:latin typeface="Garamond" pitchFamily="18" charset="0"/>
              </a:endParaRPr>
            </a:p>
          </p:txBody>
        </p:sp>
      </p:grpSp>
      <p:sp>
        <p:nvSpPr>
          <p:cNvPr id="9" name="Rectangle 13"/>
          <p:cNvSpPr>
            <a:spLocks noChangeArrowheads="1"/>
          </p:cNvSpPr>
          <p:nvPr/>
        </p:nvSpPr>
        <p:spPr bwMode="auto">
          <a:xfrm>
            <a:off x="674936" y="908720"/>
            <a:ext cx="67053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GB" altLang="fr-FR" sz="1200" b="1" dirty="0" err="1">
                <a:solidFill>
                  <a:srgbClr val="000000"/>
                </a:solidFill>
                <a:latin typeface="Garamond" pitchFamily="18" charset="0"/>
                <a:cs typeface="Arial" pitchFamily="34" charset="0"/>
              </a:rPr>
              <a:t>Statens</a:t>
            </a:r>
            <a:r>
              <a:rPr lang="en-GB" altLang="fr-FR" sz="1200" b="1" dirty="0">
                <a:solidFill>
                  <a:srgbClr val="000000"/>
                </a:solidFill>
                <a:latin typeface="Garamond" pitchFamily="18" charset="0"/>
                <a:cs typeface="Arial" pitchFamily="34" charset="0"/>
              </a:rPr>
              <a:t> Serum </a:t>
            </a:r>
            <a:r>
              <a:rPr lang="en-GB" altLang="fr-FR" sz="1200" b="1" dirty="0" err="1">
                <a:solidFill>
                  <a:srgbClr val="000000"/>
                </a:solidFill>
                <a:latin typeface="Garamond" pitchFamily="18" charset="0"/>
                <a:cs typeface="Arial" pitchFamily="34" charset="0"/>
              </a:rPr>
              <a:t>Institut</a:t>
            </a:r>
            <a:r>
              <a:rPr lang="en-GB" altLang="fr-FR" sz="1200" b="1" dirty="0">
                <a:solidFill>
                  <a:srgbClr val="000000"/>
                </a:solidFill>
                <a:latin typeface="Garamond" pitchFamily="18" charset="0"/>
                <a:cs typeface="Arial" pitchFamily="34" charset="0"/>
              </a:rPr>
              <a:t>, </a:t>
            </a:r>
            <a:r>
              <a:rPr lang="en-GB" altLang="fr-FR" sz="1200" b="1" dirty="0" err="1">
                <a:solidFill>
                  <a:srgbClr val="000000"/>
                </a:solidFill>
                <a:latin typeface="Garamond" pitchFamily="18" charset="0"/>
                <a:cs typeface="Arial" pitchFamily="34" charset="0"/>
              </a:rPr>
              <a:t>Rigs­hospitalet</a:t>
            </a:r>
            <a:r>
              <a:rPr lang="en-GB" altLang="fr-FR" sz="1200" b="1" dirty="0">
                <a:solidFill>
                  <a:srgbClr val="000000"/>
                </a:solidFill>
                <a:latin typeface="Garamond" pitchFamily="18" charset="0"/>
                <a:cs typeface="Arial" pitchFamily="34" charset="0"/>
              </a:rPr>
              <a:t> (National Hospital), University of Copenhagen,</a:t>
            </a:r>
            <a:r>
              <a:rPr lang="fr-CH" altLang="fr-FR" sz="1200" b="1" dirty="0">
                <a:latin typeface="Garamond" pitchFamily="18" charset="0"/>
                <a:cs typeface="Arial" pitchFamily="34" charset="0"/>
              </a:rPr>
              <a:t> </a:t>
            </a:r>
            <a:r>
              <a:rPr lang="en-GB" altLang="fr-FR" sz="1200" b="1" dirty="0">
                <a:solidFill>
                  <a:srgbClr val="000000"/>
                </a:solidFill>
                <a:latin typeface="Garamond" pitchFamily="18" charset="0"/>
                <a:cs typeface="Arial" pitchFamily="34" charset="0"/>
              </a:rPr>
              <a:t>Copenhagen, Denmark; Gentofte University Hospital, </a:t>
            </a:r>
            <a:r>
              <a:rPr lang="en-GB" altLang="fr-FR" sz="1200" b="1" dirty="0" err="1">
                <a:solidFill>
                  <a:srgbClr val="000000"/>
                </a:solidFill>
                <a:latin typeface="Garamond" pitchFamily="18" charset="0"/>
                <a:cs typeface="Arial" pitchFamily="34" charset="0"/>
              </a:rPr>
              <a:t>Hellerup</a:t>
            </a:r>
            <a:r>
              <a:rPr lang="en-GB" altLang="fr-FR" sz="1200" b="1" dirty="0">
                <a:solidFill>
                  <a:srgbClr val="000000"/>
                </a:solidFill>
                <a:latin typeface="Garamond" pitchFamily="18" charset="0"/>
                <a:cs typeface="Arial" pitchFamily="34" charset="0"/>
              </a:rPr>
              <a:t>, Denmark</a:t>
            </a:r>
            <a:endParaRPr lang="fr-FR" altLang="fr-FR" sz="1200" b="1" dirty="0">
              <a:solidFill>
                <a:srgbClr val="000000"/>
              </a:solidFill>
              <a:latin typeface="Garamond" pitchFamily="18" charset="0"/>
              <a:cs typeface="Arial" pitchFamily="34" charset="0"/>
            </a:endParaRPr>
          </a:p>
        </p:txBody>
      </p:sp>
      <p:grpSp>
        <p:nvGrpSpPr>
          <p:cNvPr id="10" name="Group 7"/>
          <p:cNvGrpSpPr>
            <a:grpSpLocks/>
          </p:cNvGrpSpPr>
          <p:nvPr/>
        </p:nvGrpSpPr>
        <p:grpSpPr bwMode="auto">
          <a:xfrm>
            <a:off x="4308477" y="2601913"/>
            <a:ext cx="1466851" cy="1425576"/>
            <a:chOff x="2418" y="1913"/>
            <a:chExt cx="924" cy="898"/>
          </a:xfrm>
        </p:grpSpPr>
        <p:sp>
          <p:nvSpPr>
            <p:cNvPr id="11" name="Rectangle 8"/>
            <p:cNvSpPr>
              <a:spLocks noChangeArrowheads="1"/>
            </p:cNvSpPr>
            <p:nvPr/>
          </p:nvSpPr>
          <p:spPr bwMode="auto">
            <a:xfrm>
              <a:off x="2418" y="1913"/>
              <a:ext cx="924"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fr-FR" altLang="fr-FR" sz="1400" b="1" dirty="0">
                  <a:latin typeface="Garamond" pitchFamily="18" charset="0"/>
                </a:rPr>
                <a:t> </a:t>
              </a:r>
              <a:br>
                <a:rPr lang="fr-FR" altLang="fr-FR" sz="1400" b="1" dirty="0">
                  <a:latin typeface="Garamond" pitchFamily="18" charset="0"/>
                </a:rPr>
              </a:br>
              <a:r>
                <a:rPr lang="fr-FR" altLang="fr-FR" sz="1400" b="1" dirty="0">
                  <a:latin typeface="Garamond" pitchFamily="18" charset="0"/>
                </a:rPr>
                <a:t>anti-</a:t>
              </a:r>
              <a:r>
                <a:rPr lang="fr-FR" altLang="fr-FR" sz="1400" b="1" dirty="0" err="1">
                  <a:latin typeface="Garamond" pitchFamily="18" charset="0"/>
                </a:rPr>
                <a:t>tuberculosis</a:t>
              </a:r>
              <a:endParaRPr lang="fr-FR" altLang="fr-FR" sz="1400" b="1" dirty="0">
                <a:latin typeface="Garamond" pitchFamily="18" charset="0"/>
              </a:endParaRPr>
            </a:p>
            <a:p>
              <a:pPr algn="ctr"/>
              <a:r>
                <a:rPr lang="fr-FR" altLang="fr-FR" sz="1400" b="1" dirty="0" err="1">
                  <a:latin typeface="Garamond" pitchFamily="18" charset="0"/>
                </a:rPr>
                <a:t>treatment</a:t>
              </a:r>
              <a:endParaRPr lang="fr-FR" altLang="fr-FR" sz="1400" b="1" dirty="0">
                <a:latin typeface="Garamond" pitchFamily="18" charset="0"/>
              </a:endParaRPr>
            </a:p>
          </p:txBody>
        </p:sp>
        <p:sp>
          <p:nvSpPr>
            <p:cNvPr id="12" name="Line 9"/>
            <p:cNvSpPr>
              <a:spLocks noChangeShapeType="1"/>
            </p:cNvSpPr>
            <p:nvPr/>
          </p:nvSpPr>
          <p:spPr bwMode="auto">
            <a:xfrm>
              <a:off x="2880" y="2379"/>
              <a:ext cx="0" cy="432"/>
            </a:xfrm>
            <a:prstGeom prst="line">
              <a:avLst/>
            </a:prstGeom>
            <a:noFill/>
            <a:ln w="28575">
              <a:solidFill>
                <a:srgbClr val="CC3300"/>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fr-CH"/>
            </a:p>
          </p:txBody>
        </p:sp>
      </p:grpSp>
      <p:grpSp>
        <p:nvGrpSpPr>
          <p:cNvPr id="13" name="Group 10"/>
          <p:cNvGrpSpPr>
            <a:grpSpLocks/>
          </p:cNvGrpSpPr>
          <p:nvPr/>
        </p:nvGrpSpPr>
        <p:grpSpPr bwMode="auto">
          <a:xfrm>
            <a:off x="5225857" y="3612751"/>
            <a:ext cx="781051" cy="915988"/>
            <a:chOff x="2970" y="2426"/>
            <a:chExt cx="492" cy="577"/>
          </a:xfrm>
        </p:grpSpPr>
        <p:sp>
          <p:nvSpPr>
            <p:cNvPr id="14" name="Rectangle 11"/>
            <p:cNvSpPr>
              <a:spLocks noChangeArrowheads="1"/>
            </p:cNvSpPr>
            <p:nvPr/>
          </p:nvSpPr>
          <p:spPr bwMode="auto">
            <a:xfrm flipH="1">
              <a:off x="2970" y="2426"/>
              <a:ext cx="49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fr-FR" altLang="fr-FR" sz="1400" b="1" dirty="0">
                  <a:latin typeface="Garamond" pitchFamily="18" charset="0"/>
                </a:rPr>
                <a:t>Vaccine</a:t>
              </a:r>
              <a:br>
                <a:rPr lang="fr-FR" altLang="fr-FR" sz="1400" b="1" dirty="0">
                  <a:latin typeface="Garamond" pitchFamily="18" charset="0"/>
                </a:rPr>
              </a:br>
              <a:r>
                <a:rPr lang="fr-FR" altLang="fr-FR" sz="1400" b="1" dirty="0">
                  <a:latin typeface="Garamond" pitchFamily="18" charset="0"/>
                </a:rPr>
                <a:t>BCG</a:t>
              </a:r>
            </a:p>
          </p:txBody>
        </p:sp>
        <p:sp>
          <p:nvSpPr>
            <p:cNvPr id="15" name="Line 12"/>
            <p:cNvSpPr>
              <a:spLocks noChangeShapeType="1"/>
            </p:cNvSpPr>
            <p:nvPr/>
          </p:nvSpPr>
          <p:spPr bwMode="auto">
            <a:xfrm flipH="1">
              <a:off x="3216" y="2763"/>
              <a:ext cx="0" cy="240"/>
            </a:xfrm>
            <a:prstGeom prst="line">
              <a:avLst/>
            </a:prstGeom>
            <a:noFill/>
            <a:ln w="28575">
              <a:solidFill>
                <a:srgbClr val="CC3300"/>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fr-CH"/>
            </a:p>
          </p:txBody>
        </p:sp>
      </p:grpSp>
      <p:sp>
        <p:nvSpPr>
          <p:cNvPr id="16" name="Rectangle 1036"/>
          <p:cNvSpPr>
            <a:spLocks noChangeArrowheads="1"/>
          </p:cNvSpPr>
          <p:nvPr/>
        </p:nvSpPr>
        <p:spPr bwMode="auto">
          <a:xfrm>
            <a:off x="-450925" y="235496"/>
            <a:ext cx="982687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CH" altLang="fr-FR" dirty="0" err="1"/>
              <a:t>Tuberculosis</a:t>
            </a:r>
            <a:r>
              <a:rPr lang="fr-CH" altLang="fr-FR" dirty="0"/>
              <a:t>:</a:t>
            </a:r>
          </a:p>
          <a:p>
            <a:pPr algn="ctr" eaLnBrk="1" hangingPunct="1"/>
            <a:r>
              <a:rPr lang="fr-CH" altLang="fr-FR" dirty="0" err="1"/>
              <a:t>moratility</a:t>
            </a:r>
            <a:r>
              <a:rPr lang="fr-CH" altLang="fr-FR" dirty="0"/>
              <a:t> and incidence rate </a:t>
            </a:r>
            <a:r>
              <a:rPr lang="fr-CH" altLang="fr-FR" dirty="0" err="1"/>
              <a:t>during</a:t>
            </a:r>
            <a:r>
              <a:rPr lang="fr-CH" altLang="fr-FR" dirty="0"/>
              <a:t> 125 </a:t>
            </a:r>
            <a:r>
              <a:rPr lang="fr-CH" altLang="fr-FR" dirty="0" err="1"/>
              <a:t>years</a:t>
            </a:r>
            <a:r>
              <a:rPr lang="fr-CH" altLang="fr-FR" dirty="0"/>
              <a:t> in Danemark </a:t>
            </a:r>
            <a:endParaRPr lang="fr-FR" altLang="fr-FR" dirty="0"/>
          </a:p>
        </p:txBody>
      </p:sp>
    </p:spTree>
    <p:extLst>
      <p:ext uri="{BB962C8B-B14F-4D97-AF65-F5344CB8AC3E}">
        <p14:creationId xmlns:p14="http://schemas.microsoft.com/office/powerpoint/2010/main" val="353194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52500" y="38100"/>
            <a:ext cx="7048500" cy="1257300"/>
          </a:xfrm>
        </p:spPr>
        <p:txBody>
          <a:bodyPr>
            <a:normAutofit/>
          </a:bodyPr>
          <a:lstStyle/>
          <a:p>
            <a:r>
              <a:rPr lang="en-US" dirty="0"/>
              <a:t>The Prescription</a:t>
            </a:r>
          </a:p>
        </p:txBody>
      </p:sp>
      <p:sp>
        <p:nvSpPr>
          <p:cNvPr id="11" name="Notched Right Arrow 10"/>
          <p:cNvSpPr/>
          <p:nvPr/>
        </p:nvSpPr>
        <p:spPr>
          <a:xfrm>
            <a:off x="1447800" y="4953000"/>
            <a:ext cx="6553200" cy="1371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chemeClr val="tx1"/>
                </a:solidFill>
              </a:rPr>
              <a:t>Better Health Faster</a:t>
            </a:r>
          </a:p>
        </p:txBody>
      </p:sp>
      <p:sp>
        <p:nvSpPr>
          <p:cNvPr id="3" name="Rounded Rectangle 2"/>
          <p:cNvSpPr/>
          <p:nvPr/>
        </p:nvSpPr>
        <p:spPr>
          <a:xfrm>
            <a:off x="1612900" y="1625600"/>
            <a:ext cx="5715000" cy="13335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schemeClr val="tx1"/>
                </a:solidFill>
              </a:rPr>
              <a:t>Break down the chronic cultural barriers by adopting a transdisciplinary model. </a:t>
            </a:r>
          </a:p>
        </p:txBody>
      </p:sp>
      <p:sp>
        <p:nvSpPr>
          <p:cNvPr id="12" name="Rounded Rectangle 11"/>
          <p:cNvSpPr/>
          <p:nvPr/>
        </p:nvSpPr>
        <p:spPr>
          <a:xfrm>
            <a:off x="101599" y="3289300"/>
            <a:ext cx="7899401" cy="13335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schemeClr val="tx1"/>
                </a:solidFill>
              </a:rPr>
              <a:t>Improve performance by ensuring that the full spectrum of public health law functions are being conducted, and optimize performance in each domain</a:t>
            </a:r>
          </a:p>
        </p:txBody>
      </p:sp>
    </p:spTree>
    <p:extLst>
      <p:ext uri="{BB962C8B-B14F-4D97-AF65-F5344CB8AC3E}">
        <p14:creationId xmlns:p14="http://schemas.microsoft.com/office/powerpoint/2010/main" val="22569161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07628" y="46038"/>
            <a:ext cx="7236372" cy="1143000"/>
          </a:xfrm>
        </p:spPr>
        <p:txBody>
          <a:bodyPr>
            <a:normAutofit/>
          </a:bodyPr>
          <a:lstStyle/>
          <a:p>
            <a:pPr algn="l"/>
            <a:r>
              <a:rPr lang="en-US" dirty="0">
                <a:solidFill>
                  <a:schemeClr val="bg1"/>
                </a:solidFill>
              </a:rPr>
              <a:t>Indicators of Progress</a:t>
            </a:r>
          </a:p>
        </p:txBody>
      </p:sp>
      <p:graphicFrame>
        <p:nvGraphicFramePr>
          <p:cNvPr id="3" name="Diagram 2"/>
          <p:cNvGraphicFramePr/>
          <p:nvPr>
            <p:extLst/>
          </p:nvPr>
        </p:nvGraphicFramePr>
        <p:xfrm>
          <a:off x="212558" y="169778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6797842" y="1697788"/>
            <a:ext cx="2057400" cy="41495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Health agencies have adequate legal support</a:t>
            </a:r>
          </a:p>
          <a:p>
            <a:pPr marL="285750" indent="-285750">
              <a:buFont typeface="Arial" panose="020B0604020202020204" pitchFamily="34" charset="0"/>
              <a:buChar char="•"/>
            </a:pPr>
            <a:r>
              <a:rPr lang="en-US" dirty="0">
                <a:solidFill>
                  <a:schemeClr val="tx1"/>
                </a:solidFill>
              </a:rPr>
              <a:t>Legal TA is routine</a:t>
            </a:r>
          </a:p>
          <a:p>
            <a:pPr marL="285750" indent="-285750">
              <a:buFont typeface="Arial" panose="020B0604020202020204" pitchFamily="34" charset="0"/>
              <a:buChar char="•"/>
            </a:pPr>
            <a:r>
              <a:rPr lang="en-US" dirty="0">
                <a:solidFill>
                  <a:schemeClr val="tx1"/>
                </a:solidFill>
              </a:rPr>
              <a:t>Effective measures are rapidly identified and  adopted</a:t>
            </a:r>
          </a:p>
          <a:p>
            <a:pPr algn="ctr"/>
            <a:endParaRPr lang="en-US" dirty="0"/>
          </a:p>
        </p:txBody>
      </p:sp>
    </p:spTree>
    <p:extLst>
      <p:ext uri="{BB962C8B-B14F-4D97-AF65-F5344CB8AC3E}">
        <p14:creationId xmlns:p14="http://schemas.microsoft.com/office/powerpoint/2010/main" val="19235354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99592" y="116632"/>
            <a:ext cx="6720214" cy="1143000"/>
          </a:xfrm>
        </p:spPr>
        <p:txBody>
          <a:bodyPr>
            <a:noAutofit/>
          </a:bodyPr>
          <a:lstStyle/>
          <a:p>
            <a:r>
              <a:rPr lang="en-US" sz="3600" dirty="0"/>
              <a:t>Points to Consider</a:t>
            </a:r>
          </a:p>
        </p:txBody>
      </p:sp>
      <p:sp>
        <p:nvSpPr>
          <p:cNvPr id="7" name="Content Placeholder 6"/>
          <p:cNvSpPr>
            <a:spLocks noGrp="1"/>
          </p:cNvSpPr>
          <p:nvPr>
            <p:ph idx="1"/>
          </p:nvPr>
        </p:nvSpPr>
        <p:spPr>
          <a:xfrm>
            <a:off x="179512" y="908720"/>
            <a:ext cx="8964488" cy="5495528"/>
          </a:xfrm>
        </p:spPr>
        <p:txBody>
          <a:bodyPr/>
          <a:lstStyle/>
          <a:p>
            <a:pPr marL="514350" indent="-514350">
              <a:buFont typeface="+mj-lt"/>
              <a:buAutoNum type="arabicPeriod"/>
            </a:pPr>
            <a:r>
              <a:rPr lang="en-US" sz="2800" dirty="0"/>
              <a:t>What is the likelihood to change the majority at the Federal Assembly?</a:t>
            </a:r>
          </a:p>
          <a:p>
            <a:pPr marL="914400" lvl="1" indent="-514350">
              <a:buFont typeface="+mj-lt"/>
              <a:buAutoNum type="arabicPeriod"/>
            </a:pPr>
            <a:r>
              <a:rPr lang="en-US" sz="2400" dirty="0"/>
              <a:t>At the individual level?</a:t>
            </a:r>
          </a:p>
          <a:p>
            <a:pPr marL="914400" lvl="1" indent="-514350">
              <a:buFont typeface="+mj-lt"/>
              <a:buAutoNum type="arabicPeriod"/>
            </a:pPr>
            <a:r>
              <a:rPr lang="en-US" sz="2400" dirty="0"/>
              <a:t>At the parties level? In particular which party is likely to switch position?</a:t>
            </a:r>
          </a:p>
          <a:p>
            <a:pPr marL="514350" indent="-514350">
              <a:buFont typeface="+mj-lt"/>
              <a:buAutoNum type="arabicPeriod"/>
            </a:pPr>
            <a:r>
              <a:rPr lang="en-US" sz="2800" dirty="0"/>
              <a:t>What arguments or actions are likely to contribute to a change of majority at the Federal Assembly? At least is it possible to build alliances on specific issues and if so which ones?</a:t>
            </a:r>
          </a:p>
          <a:p>
            <a:pPr marL="514350" indent="-514350">
              <a:buFont typeface="+mj-lt"/>
              <a:buAutoNum type="arabicPeriod"/>
            </a:pPr>
            <a:r>
              <a:rPr lang="en-US" sz="2800" dirty="0"/>
              <a:t>What is the position of the Sickness Funds?</a:t>
            </a:r>
          </a:p>
          <a:p>
            <a:pPr marL="0" indent="0">
              <a:buNone/>
            </a:pPr>
            <a:r>
              <a:rPr lang="en-US" sz="2000" dirty="0"/>
              <a:t/>
            </a:r>
            <a:br>
              <a:rPr lang="en-US" sz="2000" dirty="0"/>
            </a:br>
            <a:endParaRPr lang="en-US" sz="2000" dirty="0"/>
          </a:p>
          <a:p>
            <a:pPr marL="0" indent="0">
              <a:buNone/>
            </a:pPr>
            <a:endParaRPr lang="en-US" sz="8000" dirty="0"/>
          </a:p>
          <a:p>
            <a:endParaRPr lang="en-US" dirty="0"/>
          </a:p>
        </p:txBody>
      </p:sp>
      <p:pic>
        <p:nvPicPr>
          <p:cNvPr id="2" name="Image 1"/>
          <p:cNvPicPr>
            <a:picLocks noChangeAspect="1"/>
          </p:cNvPicPr>
          <p:nvPr/>
        </p:nvPicPr>
        <p:blipFill>
          <a:blip r:embed="rId3"/>
          <a:stretch>
            <a:fillRect/>
          </a:stretch>
        </p:blipFill>
        <p:spPr>
          <a:xfrm>
            <a:off x="-5581128" y="-1073087"/>
            <a:ext cx="18362040" cy="10328648"/>
          </a:xfrm>
          <a:prstGeom prst="rect">
            <a:avLst/>
          </a:prstGeom>
        </p:spPr>
      </p:pic>
      <p:sp>
        <p:nvSpPr>
          <p:cNvPr id="3" name="Rectangle 2"/>
          <p:cNvSpPr/>
          <p:nvPr/>
        </p:nvSpPr>
        <p:spPr>
          <a:xfrm>
            <a:off x="7182036" y="-1232495"/>
            <a:ext cx="2520280" cy="10513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5"/>
          <p:cNvSpPr/>
          <p:nvPr/>
        </p:nvSpPr>
        <p:spPr>
          <a:xfrm>
            <a:off x="-2431907" y="-1073087"/>
            <a:ext cx="2520280" cy="10513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ZoneTexte 3"/>
          <p:cNvSpPr txBox="1"/>
          <p:nvPr/>
        </p:nvSpPr>
        <p:spPr>
          <a:xfrm>
            <a:off x="4376839" y="-322373"/>
            <a:ext cx="5238328" cy="1046440"/>
          </a:xfrm>
          <a:prstGeom prst="rect">
            <a:avLst/>
          </a:prstGeom>
          <a:noFill/>
        </p:spPr>
        <p:txBody>
          <a:bodyPr wrap="square" rtlCol="0">
            <a:spAutoFit/>
          </a:bodyPr>
          <a:lstStyle/>
          <a:p>
            <a:pPr>
              <a:spcAft>
                <a:spcPts val="1200"/>
              </a:spcAft>
            </a:pPr>
            <a:r>
              <a:rPr lang="en-US" b="1" dirty="0"/>
              <a:t>World health report 2013: Research </a:t>
            </a:r>
            <a:br>
              <a:rPr lang="en-US" b="1" dirty="0"/>
            </a:br>
            <a:r>
              <a:rPr lang="en-US" b="1" dirty="0"/>
              <a:t>for universal health coverage p. 132</a:t>
            </a:r>
          </a:p>
          <a:p>
            <a:pPr algn="ctr"/>
            <a:r>
              <a:rPr lang="en-US" sz="1600" b="1" dirty="0">
                <a:hlinkClick r:id="rId4"/>
              </a:rPr>
              <a:t>http://www.who.int/whr/en/</a:t>
            </a:r>
            <a:r>
              <a:rPr lang="en-US" sz="1600" b="1" dirty="0"/>
              <a:t> </a:t>
            </a:r>
            <a:endParaRPr lang="fr-CH" dirty="0"/>
          </a:p>
        </p:txBody>
      </p:sp>
      <p:sp>
        <p:nvSpPr>
          <p:cNvPr id="8" name="ZoneTexte 7"/>
          <p:cNvSpPr txBox="1"/>
          <p:nvPr/>
        </p:nvSpPr>
        <p:spPr>
          <a:xfrm>
            <a:off x="6227868" y="1398512"/>
            <a:ext cx="3011431" cy="3508653"/>
          </a:xfrm>
          <a:prstGeom prst="rect">
            <a:avLst/>
          </a:prstGeom>
          <a:noFill/>
        </p:spPr>
        <p:txBody>
          <a:bodyPr wrap="square" rtlCol="0">
            <a:spAutoFit/>
          </a:bodyPr>
          <a:lstStyle/>
          <a:p>
            <a:pPr algn="ctr">
              <a:tabLst>
                <a:tab pos="447675" algn="l"/>
                <a:tab pos="6543675" algn="l"/>
                <a:tab pos="8877300" algn="r"/>
              </a:tabLst>
            </a:pPr>
            <a:r>
              <a:rPr lang="fr-CH" dirty="0">
                <a:latin typeface="Arial" pitchFamily="34" charset="0"/>
                <a:cs typeface="Arial" pitchFamily="34" charset="0"/>
              </a:rPr>
              <a:t>The </a:t>
            </a:r>
            <a:r>
              <a:rPr lang="fr-CH" sz="2400" b="1" dirty="0" err="1">
                <a:solidFill>
                  <a:srgbClr val="FF0000"/>
                </a:solidFill>
                <a:latin typeface="Arial" pitchFamily="34" charset="0"/>
                <a:cs typeface="Arial" pitchFamily="34" charset="0"/>
              </a:rPr>
              <a:t>failure</a:t>
            </a:r>
            <a:r>
              <a:rPr lang="fr-CH" b="1" dirty="0">
                <a:solidFill>
                  <a:srgbClr val="FF0000"/>
                </a:solidFill>
                <a:latin typeface="Arial" pitchFamily="34" charset="0"/>
                <a:cs typeface="Arial" pitchFamily="34" charset="0"/>
              </a:rPr>
              <a:t> </a:t>
            </a:r>
            <a:r>
              <a:rPr lang="fr-CH" dirty="0">
                <a:latin typeface="Arial" pitchFamily="34" charset="0"/>
                <a:cs typeface="Arial" pitchFamily="34" charset="0"/>
              </a:rPr>
              <a:t>of public </a:t>
            </a:r>
            <a:r>
              <a:rPr lang="fr-CH" dirty="0" err="1">
                <a:latin typeface="Arial" pitchFamily="34" charset="0"/>
                <a:cs typeface="Arial" pitchFamily="34" charset="0"/>
              </a:rPr>
              <a:t>health</a:t>
            </a:r>
            <a:r>
              <a:rPr lang="fr-CH" dirty="0">
                <a:latin typeface="Arial" pitchFamily="34" charset="0"/>
                <a:cs typeface="Arial" pitchFamily="34" charset="0"/>
              </a:rPr>
              <a:t> </a:t>
            </a:r>
            <a:r>
              <a:rPr lang="fr-CH" dirty="0" err="1">
                <a:latin typeface="Arial" pitchFamily="34" charset="0"/>
                <a:cs typeface="Arial" pitchFamily="34" charset="0"/>
              </a:rPr>
              <a:t>community</a:t>
            </a:r>
            <a:r>
              <a:rPr lang="fr-CH" dirty="0">
                <a:latin typeface="Arial" pitchFamily="34" charset="0"/>
                <a:cs typeface="Arial" pitchFamily="34" charset="0"/>
              </a:rPr>
              <a:t> </a:t>
            </a:r>
            <a:r>
              <a:rPr lang="fr-CH" dirty="0" err="1">
                <a:latin typeface="Arial" pitchFamily="34" charset="0"/>
                <a:cs typeface="Arial" pitchFamily="34" charset="0"/>
              </a:rPr>
              <a:t>with</a:t>
            </a:r>
            <a:r>
              <a:rPr lang="fr-CH" dirty="0">
                <a:latin typeface="Arial" pitchFamily="34" charset="0"/>
                <a:cs typeface="Arial" pitchFamily="34" charset="0"/>
              </a:rPr>
              <a:t> the Tobacco Product </a:t>
            </a:r>
            <a:r>
              <a:rPr lang="fr-CH" dirty="0" err="1">
                <a:latin typeface="Arial" pitchFamily="34" charset="0"/>
                <a:cs typeface="Arial" pitchFamily="34" charset="0"/>
              </a:rPr>
              <a:t>Act</a:t>
            </a:r>
            <a:r>
              <a:rPr lang="fr-CH" dirty="0">
                <a:latin typeface="Arial" pitchFamily="34" charset="0"/>
                <a:cs typeface="Arial" pitchFamily="34" charset="0"/>
              </a:rPr>
              <a:t> in </a:t>
            </a:r>
            <a:r>
              <a:rPr lang="fr-CH" sz="2400" b="1" dirty="0">
                <a:solidFill>
                  <a:srgbClr val="FF0000"/>
                </a:solidFill>
                <a:latin typeface="Arial" pitchFamily="34" charset="0"/>
                <a:cs typeface="Arial" pitchFamily="34" charset="0"/>
              </a:rPr>
              <a:t>2016</a:t>
            </a:r>
          </a:p>
          <a:p>
            <a:pPr algn="ctr">
              <a:tabLst>
                <a:tab pos="447675" algn="l"/>
                <a:tab pos="6543675" algn="l"/>
                <a:tab pos="8877300" algn="r"/>
              </a:tabLst>
            </a:pPr>
            <a:endParaRPr lang="fr-CH" dirty="0">
              <a:latin typeface="Arial" pitchFamily="34" charset="0"/>
              <a:cs typeface="Arial" pitchFamily="34" charset="0"/>
            </a:endParaRPr>
          </a:p>
          <a:p>
            <a:pPr algn="ctr">
              <a:tabLst>
                <a:tab pos="447675" algn="l"/>
                <a:tab pos="6543675" algn="l"/>
                <a:tab pos="8877300" algn="r"/>
              </a:tabLst>
            </a:pPr>
            <a:r>
              <a:rPr lang="fr-CH" dirty="0">
                <a:latin typeface="Arial" pitchFamily="34" charset="0"/>
                <a:cs typeface="Arial" pitchFamily="34" charset="0"/>
              </a:rPr>
              <a:t>AND</a:t>
            </a:r>
          </a:p>
          <a:p>
            <a:pPr algn="ctr">
              <a:tabLst>
                <a:tab pos="447675" algn="l"/>
                <a:tab pos="6543675" algn="l"/>
                <a:tab pos="8877300" algn="r"/>
              </a:tabLst>
            </a:pPr>
            <a:endParaRPr lang="fr-CH" dirty="0">
              <a:latin typeface="Arial" pitchFamily="34" charset="0"/>
              <a:cs typeface="Arial" pitchFamily="34" charset="0"/>
            </a:endParaRPr>
          </a:p>
          <a:p>
            <a:pPr algn="ctr">
              <a:tabLst>
                <a:tab pos="447675" algn="l"/>
                <a:tab pos="6543675" algn="l"/>
                <a:tab pos="8877300" algn="r"/>
              </a:tabLst>
            </a:pPr>
            <a:r>
              <a:rPr lang="fr-CH" dirty="0">
                <a:latin typeface="Arial" pitchFamily="34" charset="0"/>
                <a:cs typeface="Arial" pitchFamily="34" charset="0"/>
              </a:rPr>
              <a:t>The </a:t>
            </a:r>
            <a:r>
              <a:rPr lang="fr-CH" sz="2400" b="1" dirty="0" err="1">
                <a:solidFill>
                  <a:srgbClr val="00863D"/>
                </a:solidFill>
                <a:latin typeface="Arial" pitchFamily="34" charset="0"/>
                <a:cs typeface="Arial" pitchFamily="34" charset="0"/>
              </a:rPr>
              <a:t>success</a:t>
            </a:r>
            <a:r>
              <a:rPr lang="fr-CH" dirty="0">
                <a:latin typeface="Arial" pitchFamily="34" charset="0"/>
                <a:cs typeface="Arial" pitchFamily="34" charset="0"/>
              </a:rPr>
              <a:t> of the public </a:t>
            </a:r>
            <a:r>
              <a:rPr lang="fr-CH" dirty="0" err="1">
                <a:latin typeface="Arial" pitchFamily="34" charset="0"/>
                <a:cs typeface="Arial" pitchFamily="34" charset="0"/>
              </a:rPr>
              <a:t>health</a:t>
            </a:r>
            <a:r>
              <a:rPr lang="fr-CH" dirty="0">
                <a:latin typeface="Arial" pitchFamily="34" charset="0"/>
                <a:cs typeface="Arial" pitchFamily="34" charset="0"/>
              </a:rPr>
              <a:t> </a:t>
            </a:r>
            <a:r>
              <a:rPr lang="fr-CH" dirty="0" err="1">
                <a:latin typeface="Arial" pitchFamily="34" charset="0"/>
                <a:cs typeface="Arial" pitchFamily="34" charset="0"/>
              </a:rPr>
              <a:t>community</a:t>
            </a:r>
            <a:r>
              <a:rPr lang="fr-CH" dirty="0">
                <a:latin typeface="Arial" pitchFamily="34" charset="0"/>
                <a:cs typeface="Arial" pitchFamily="34" charset="0"/>
              </a:rPr>
              <a:t> </a:t>
            </a:r>
            <a:r>
              <a:rPr lang="fr-CH" dirty="0" err="1">
                <a:latin typeface="Arial" pitchFamily="34" charset="0"/>
                <a:cs typeface="Arial" pitchFamily="34" charset="0"/>
              </a:rPr>
              <a:t>with</a:t>
            </a:r>
            <a:r>
              <a:rPr lang="fr-CH" dirty="0">
                <a:latin typeface="Arial" pitchFamily="34" charset="0"/>
                <a:cs typeface="Arial" pitchFamily="34" charset="0"/>
              </a:rPr>
              <a:t> the Tobacco Product </a:t>
            </a:r>
            <a:r>
              <a:rPr lang="fr-CH" dirty="0" err="1">
                <a:latin typeface="Arial" pitchFamily="34" charset="0"/>
                <a:cs typeface="Arial" pitchFamily="34" charset="0"/>
              </a:rPr>
              <a:t>Act</a:t>
            </a:r>
            <a:r>
              <a:rPr lang="fr-CH" dirty="0">
                <a:latin typeface="Arial" pitchFamily="34" charset="0"/>
                <a:cs typeface="Arial" pitchFamily="34" charset="0"/>
              </a:rPr>
              <a:t> in </a:t>
            </a:r>
            <a:r>
              <a:rPr lang="fr-CH" sz="2400" b="1" u="sng" dirty="0">
                <a:solidFill>
                  <a:srgbClr val="00863D"/>
                </a:solidFill>
                <a:latin typeface="Arial" pitchFamily="34" charset="0"/>
                <a:cs typeface="Arial" pitchFamily="34" charset="0"/>
              </a:rPr>
              <a:t>2019</a:t>
            </a:r>
          </a:p>
        </p:txBody>
      </p:sp>
    </p:spTree>
    <p:extLst>
      <p:ext uri="{BB962C8B-B14F-4D97-AF65-F5344CB8AC3E}">
        <p14:creationId xmlns:p14="http://schemas.microsoft.com/office/powerpoint/2010/main" val="21496009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24744"/>
            <a:ext cx="9144000" cy="5816847"/>
          </a:xfrm>
          <a:prstGeom prst="rect">
            <a:avLst/>
          </a:prstGeom>
        </p:spPr>
      </p:pic>
      <p:pic>
        <p:nvPicPr>
          <p:cNvPr id="5" name="Picture 4"/>
          <p:cNvPicPr>
            <a:picLocks noChangeAspect="1"/>
          </p:cNvPicPr>
          <p:nvPr/>
        </p:nvPicPr>
        <p:blipFill>
          <a:blip r:embed="rId3"/>
          <a:stretch>
            <a:fillRect/>
          </a:stretch>
        </p:blipFill>
        <p:spPr>
          <a:xfrm>
            <a:off x="-36512" y="0"/>
            <a:ext cx="9217023" cy="1958793"/>
          </a:xfrm>
          <a:prstGeom prst="rect">
            <a:avLst/>
          </a:prstGeom>
        </p:spPr>
      </p:pic>
      <p:sp>
        <p:nvSpPr>
          <p:cNvPr id="6" name="Rectangle 5"/>
          <p:cNvSpPr/>
          <p:nvPr/>
        </p:nvSpPr>
        <p:spPr>
          <a:xfrm>
            <a:off x="611560" y="5949280"/>
            <a:ext cx="4572000" cy="584775"/>
          </a:xfrm>
          <a:prstGeom prst="rect">
            <a:avLst/>
          </a:prstGeom>
        </p:spPr>
        <p:txBody>
          <a:bodyPr>
            <a:spAutoFit/>
          </a:bodyPr>
          <a:lstStyle/>
          <a:p>
            <a:endParaRPr lang="de-CH" sz="1400" dirty="0">
              <a:solidFill>
                <a:srgbClr val="000000"/>
              </a:solidFill>
              <a:latin typeface="Frutiger LT Std 45 Light"/>
            </a:endParaRPr>
          </a:p>
          <a:p>
            <a:r>
              <a:rPr lang="de-CH" sz="1400" dirty="0">
                <a:solidFill>
                  <a:srgbClr val="000000"/>
                </a:solidFill>
                <a:latin typeface="Frutiger LT Std 45 Light"/>
              </a:rPr>
              <a:t> </a:t>
            </a:r>
            <a:r>
              <a:rPr lang="de-CH" b="1" dirty="0">
                <a:solidFill>
                  <a:srgbClr val="FFFFFF"/>
                </a:solidFill>
                <a:latin typeface="Frutiger LT Std 45 Light"/>
              </a:rPr>
              <a:t>www.ssph-lugano-summerschool.ch </a:t>
            </a:r>
            <a:endParaRPr lang="de-CH" dirty="0"/>
          </a:p>
        </p:txBody>
      </p:sp>
      <p:sp>
        <p:nvSpPr>
          <p:cNvPr id="7" name="Rectangle 6"/>
          <p:cNvSpPr/>
          <p:nvPr/>
        </p:nvSpPr>
        <p:spPr>
          <a:xfrm>
            <a:off x="2627784" y="2420888"/>
            <a:ext cx="6264696" cy="923330"/>
          </a:xfrm>
          <a:prstGeom prst="rect">
            <a:avLst/>
          </a:prstGeom>
        </p:spPr>
        <p:txBody>
          <a:bodyPr wrap="square">
            <a:spAutoFit/>
          </a:bodyPr>
          <a:lstStyle/>
          <a:p>
            <a:r>
              <a:rPr lang="en-US" b="1" dirty="0" smtClean="0">
                <a:solidFill>
                  <a:schemeClr val="bg1"/>
                </a:solidFill>
              </a:rPr>
              <a:t>Course, Aug </a:t>
            </a:r>
            <a:r>
              <a:rPr lang="en-US" b="1" dirty="0">
                <a:solidFill>
                  <a:schemeClr val="bg1"/>
                </a:solidFill>
              </a:rPr>
              <a:t>27 – 29, 2020: </a:t>
            </a:r>
          </a:p>
          <a:p>
            <a:r>
              <a:rPr lang="en-US" b="1" dirty="0">
                <a:solidFill>
                  <a:schemeClr val="bg1"/>
                </a:solidFill>
              </a:rPr>
              <a:t>Better Health Faster: Using Law and Policy Effectively in Public Health</a:t>
            </a:r>
          </a:p>
        </p:txBody>
      </p:sp>
    </p:spTree>
    <p:extLst>
      <p:ext uri="{BB962C8B-B14F-4D97-AF65-F5344CB8AC3E}">
        <p14:creationId xmlns:p14="http://schemas.microsoft.com/office/powerpoint/2010/main" val="26781731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79512" y="44624"/>
            <a:ext cx="8229600" cy="1143000"/>
          </a:xfrm>
          <a:prstGeom prst="rect">
            <a:avLst/>
          </a:prstGeom>
        </p:spPr>
        <p:txBody>
          <a:bodyPr>
            <a:normAutofit/>
          </a:bodyPr>
          <a:lstStyle/>
          <a:p>
            <a:r>
              <a:rPr lang="fr-CH" sz="2400" b="1" dirty="0"/>
              <a:t>Objectifs d’enseignement</a:t>
            </a:r>
          </a:p>
        </p:txBody>
      </p:sp>
      <p:sp>
        <p:nvSpPr>
          <p:cNvPr id="6" name="Rectangle 5"/>
          <p:cNvSpPr/>
          <p:nvPr/>
        </p:nvSpPr>
        <p:spPr>
          <a:xfrm>
            <a:off x="0" y="6309320"/>
            <a:ext cx="9144000" cy="548680"/>
          </a:xfrm>
          <a:prstGeom prst="rect">
            <a:avLst/>
          </a:prstGeom>
          <a:solidFill>
            <a:srgbClr val="004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200" dirty="0">
              <a:solidFill>
                <a:prstClr val="white"/>
              </a:solidFill>
              <a:latin typeface="Arial" pitchFamily="34" charset="0"/>
              <a:cs typeface="Arial" pitchFamily="34" charset="0"/>
            </a:endParaRPr>
          </a:p>
          <a:p>
            <a:pPr algn="ctr"/>
            <a:endParaRPr lang="fr-CH" sz="1200" dirty="0">
              <a:solidFill>
                <a:prstClr val="white"/>
              </a:solidFill>
              <a:latin typeface="Arial" pitchFamily="34" charset="0"/>
              <a:cs typeface="Arial" pitchFamily="34" charset="0"/>
            </a:endParaRPr>
          </a:p>
          <a:p>
            <a:pPr algn="ctr"/>
            <a:endParaRPr lang="fr-CH" sz="1200" dirty="0">
              <a:solidFill>
                <a:prstClr val="white"/>
              </a:solidFill>
              <a:latin typeface="Arial" pitchFamily="34" charset="0"/>
              <a:cs typeface="Arial" pitchFamily="34" charset="0"/>
            </a:endParaRPr>
          </a:p>
          <a:p>
            <a:pPr algn="ctr"/>
            <a:endParaRPr lang="fr-CH" sz="1200" dirty="0">
              <a:solidFill>
                <a:prstClr val="white"/>
              </a:solidFill>
              <a:latin typeface="Arial" pitchFamily="34" charset="0"/>
              <a:cs typeface="Arial" pitchFamily="34" charset="0"/>
            </a:endParaRPr>
          </a:p>
          <a:p>
            <a:pPr algn="ctr"/>
            <a:endParaRPr lang="fr-CH" sz="1200" dirty="0">
              <a:solidFill>
                <a:prstClr val="white"/>
              </a:solidFill>
              <a:latin typeface="Arial" pitchFamily="34" charset="0"/>
              <a:cs typeface="Arial" pitchFamily="34" charset="0"/>
            </a:endParaRPr>
          </a:p>
        </p:txBody>
      </p:sp>
      <p:pic>
        <p:nvPicPr>
          <p:cNvPr id="7" name="Picture 3"/>
          <p:cNvPicPr>
            <a:picLocks noChangeAspect="1" noChangeArrowheads="1"/>
          </p:cNvPicPr>
          <p:nvPr/>
        </p:nvPicPr>
        <p:blipFill>
          <a:blip r:embed="rId2" cstate="print"/>
          <a:srcRect/>
          <a:stretch>
            <a:fillRect/>
          </a:stretch>
        </p:blipFill>
        <p:spPr bwMode="auto">
          <a:xfrm flipV="1">
            <a:off x="2578" y="6237312"/>
            <a:ext cx="9144000" cy="72008"/>
          </a:xfrm>
          <a:prstGeom prst="rect">
            <a:avLst/>
          </a:prstGeom>
          <a:noFill/>
          <a:ln w="9525">
            <a:noFill/>
            <a:miter lim="800000"/>
            <a:headEnd/>
            <a:tailEnd/>
          </a:ln>
        </p:spPr>
      </p:pic>
      <p:sp>
        <p:nvSpPr>
          <p:cNvPr id="9" name="ZoneTexte 8"/>
          <p:cNvSpPr txBox="1"/>
          <p:nvPr/>
        </p:nvSpPr>
        <p:spPr>
          <a:xfrm>
            <a:off x="179512" y="6430899"/>
            <a:ext cx="2880320" cy="276999"/>
          </a:xfrm>
          <a:prstGeom prst="rect">
            <a:avLst/>
          </a:prstGeom>
          <a:noFill/>
        </p:spPr>
        <p:txBody>
          <a:bodyPr wrap="square" rtlCol="0">
            <a:spAutoFit/>
          </a:bodyPr>
          <a:lstStyle/>
          <a:p>
            <a:pPr>
              <a:tabLst>
                <a:tab pos="447675" algn="l"/>
                <a:tab pos="6543675" algn="l"/>
                <a:tab pos="8877300" algn="r"/>
              </a:tabLst>
            </a:pPr>
            <a:r>
              <a:rPr lang="fr-CH" sz="1200" dirty="0">
                <a:solidFill>
                  <a:prstClr val="white"/>
                </a:solidFill>
                <a:latin typeface="Arial" pitchFamily="34" charset="0"/>
                <a:cs typeface="Arial" pitchFamily="34" charset="0"/>
              </a:rPr>
              <a:t>Formation continue CER-VD/CER-GE</a:t>
            </a:r>
          </a:p>
        </p:txBody>
      </p:sp>
      <p:sp>
        <p:nvSpPr>
          <p:cNvPr id="10" name="ZoneTexte 9"/>
          <p:cNvSpPr txBox="1"/>
          <p:nvPr/>
        </p:nvSpPr>
        <p:spPr>
          <a:xfrm>
            <a:off x="6035286" y="6445160"/>
            <a:ext cx="2880320" cy="276999"/>
          </a:xfrm>
          <a:prstGeom prst="rect">
            <a:avLst/>
          </a:prstGeom>
          <a:noFill/>
        </p:spPr>
        <p:txBody>
          <a:bodyPr wrap="square" rtlCol="0">
            <a:spAutoFit/>
          </a:bodyPr>
          <a:lstStyle/>
          <a:p>
            <a:pPr algn="r">
              <a:tabLst>
                <a:tab pos="447675" algn="l"/>
                <a:tab pos="6543675" algn="l"/>
                <a:tab pos="8877300" algn="r"/>
              </a:tabLst>
            </a:pPr>
            <a:r>
              <a:rPr lang="fr-CH" sz="1200" dirty="0" err="1">
                <a:solidFill>
                  <a:prstClr val="white"/>
                </a:solidFill>
                <a:latin typeface="Arial" pitchFamily="34" charset="0"/>
                <a:cs typeface="Arial" pitchFamily="34" charset="0"/>
              </a:rPr>
              <a:t>Prangins</a:t>
            </a:r>
            <a:r>
              <a:rPr lang="fr-CH" sz="1200" dirty="0">
                <a:solidFill>
                  <a:prstClr val="white"/>
                </a:solidFill>
                <a:latin typeface="Arial" pitchFamily="34" charset="0"/>
                <a:cs typeface="Arial" pitchFamily="34" charset="0"/>
              </a:rPr>
              <a:t> le 22 novembre 2018</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8" y="-117060"/>
            <a:ext cx="9146577" cy="6975060"/>
          </a:xfrm>
          <a:prstGeom prst="rect">
            <a:avLst/>
          </a:prstGeom>
        </p:spPr>
      </p:pic>
      <p:sp>
        <p:nvSpPr>
          <p:cNvPr id="3" name="ZoneTexte 2"/>
          <p:cNvSpPr txBox="1"/>
          <p:nvPr/>
        </p:nvSpPr>
        <p:spPr>
          <a:xfrm>
            <a:off x="-2578" y="5634466"/>
            <a:ext cx="9848273" cy="646331"/>
          </a:xfrm>
          <a:prstGeom prst="rect">
            <a:avLst/>
          </a:prstGeom>
          <a:noFill/>
        </p:spPr>
        <p:txBody>
          <a:bodyPr wrap="none" rtlCol="0">
            <a:spAutoFit/>
          </a:bodyPr>
          <a:lstStyle/>
          <a:p>
            <a:pPr>
              <a:tabLst>
                <a:tab pos="447675" algn="l"/>
                <a:tab pos="6543675" algn="l"/>
                <a:tab pos="8877300" algn="r"/>
              </a:tabLst>
            </a:pPr>
            <a:r>
              <a:rPr lang="fr-CH" sz="2400" dirty="0">
                <a:latin typeface="Arial" pitchFamily="34" charset="0"/>
                <a:cs typeface="Arial" pitchFamily="34" charset="0"/>
              </a:rPr>
              <a:t>And </a:t>
            </a:r>
            <a:r>
              <a:rPr lang="fr-CH" sz="2400" dirty="0" err="1">
                <a:latin typeface="Arial" pitchFamily="34" charset="0"/>
                <a:cs typeface="Arial" pitchFamily="34" charset="0"/>
              </a:rPr>
              <a:t>always</a:t>
            </a:r>
            <a:r>
              <a:rPr lang="fr-CH" sz="2400" dirty="0">
                <a:latin typeface="Arial" pitchFamily="34" charset="0"/>
                <a:cs typeface="Arial" pitchFamily="34" charset="0"/>
              </a:rPr>
              <a:t> </a:t>
            </a:r>
            <a:r>
              <a:rPr lang="fr-CH" sz="2400" dirty="0" err="1">
                <a:latin typeface="Arial" pitchFamily="34" charset="0"/>
                <a:cs typeface="Arial" pitchFamily="34" charset="0"/>
              </a:rPr>
              <a:t>remember</a:t>
            </a:r>
            <a:r>
              <a:rPr lang="fr-CH" sz="2400" dirty="0">
                <a:latin typeface="Arial" pitchFamily="34" charset="0"/>
                <a:cs typeface="Arial" pitchFamily="34" charset="0"/>
              </a:rPr>
              <a:t> </a:t>
            </a:r>
            <a:r>
              <a:rPr lang="fr-CH" sz="2400" dirty="0" err="1">
                <a:latin typeface="Arial" pitchFamily="34" charset="0"/>
                <a:cs typeface="Arial" pitchFamily="34" charset="0"/>
              </a:rPr>
              <a:t>that</a:t>
            </a:r>
            <a:r>
              <a:rPr lang="fr-CH" sz="2400" dirty="0">
                <a:latin typeface="Arial" pitchFamily="34" charset="0"/>
                <a:cs typeface="Arial" pitchFamily="34" charset="0"/>
              </a:rPr>
              <a:t>  </a:t>
            </a:r>
            <a:r>
              <a:rPr lang="fr-CH" sz="3600" b="1" dirty="0">
                <a:latin typeface="Arial" pitchFamily="34" charset="0"/>
                <a:cs typeface="Arial" pitchFamily="34" charset="0"/>
              </a:rPr>
              <a:t>LAW IS EVERYWHERE…  </a:t>
            </a:r>
            <a:r>
              <a:rPr lang="fr-CH" sz="3600" b="1" dirty="0">
                <a:solidFill>
                  <a:prstClr val="white"/>
                </a:solidFill>
                <a:latin typeface="Arial" pitchFamily="34" charset="0"/>
                <a:cs typeface="Arial" pitchFamily="34" charset="0"/>
              </a:rPr>
              <a:t> </a:t>
            </a:r>
          </a:p>
        </p:txBody>
      </p:sp>
      <p:sp>
        <p:nvSpPr>
          <p:cNvPr id="11" name="ZoneTexte 10"/>
          <p:cNvSpPr txBox="1"/>
          <p:nvPr/>
        </p:nvSpPr>
        <p:spPr>
          <a:xfrm>
            <a:off x="5264056" y="6160720"/>
            <a:ext cx="3638689" cy="276999"/>
          </a:xfrm>
          <a:prstGeom prst="rect">
            <a:avLst/>
          </a:prstGeom>
          <a:noFill/>
        </p:spPr>
        <p:txBody>
          <a:bodyPr wrap="none" rtlCol="0">
            <a:spAutoFit/>
          </a:bodyPr>
          <a:lstStyle/>
          <a:p>
            <a:pPr algn="r">
              <a:tabLst>
                <a:tab pos="447675" algn="l"/>
                <a:tab pos="6543675" algn="l"/>
                <a:tab pos="8877300" algn="r"/>
              </a:tabLst>
            </a:pPr>
            <a:r>
              <a:rPr lang="fr-CH" sz="1200" dirty="0">
                <a:solidFill>
                  <a:srgbClr val="000510"/>
                </a:solidFill>
                <a:latin typeface="Arial" pitchFamily="34" charset="0"/>
                <a:cs typeface="Arial" pitchFamily="34" charset="0"/>
                <a:hlinkClick r:id="rId4"/>
              </a:rPr>
              <a:t>https://www.youtube.com/watch?v=NNC0kIzM1Fo</a:t>
            </a:r>
            <a:r>
              <a:rPr lang="fr-CH" sz="1200" dirty="0">
                <a:solidFill>
                  <a:srgbClr val="000510"/>
                </a:solidFill>
                <a:latin typeface="Arial" pitchFamily="34" charset="0"/>
                <a:cs typeface="Arial" pitchFamily="34" charset="0"/>
              </a:rPr>
              <a:t> </a:t>
            </a:r>
          </a:p>
        </p:txBody>
      </p:sp>
    </p:spTree>
    <p:extLst>
      <p:ext uri="{BB962C8B-B14F-4D97-AF65-F5344CB8AC3E}">
        <p14:creationId xmlns:p14="http://schemas.microsoft.com/office/powerpoint/2010/main" val="38324337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2B82D60-61C3-3642-B327-AD61F11DD039}"/>
              </a:ext>
            </a:extLst>
          </p:cNvPr>
          <p:cNvSpPr>
            <a:spLocks noGrp="1"/>
          </p:cNvSpPr>
          <p:nvPr>
            <p:ph type="subTitle" idx="1"/>
          </p:nvPr>
        </p:nvSpPr>
        <p:spPr/>
        <p:txBody>
          <a:bodyPr/>
          <a:lstStyle/>
          <a:p>
            <a:r>
              <a:rPr lang="fr-CH" dirty="0"/>
              <a:t>Dominique </a:t>
            </a:r>
            <a:r>
              <a:rPr lang="fr-CH" dirty="0" err="1"/>
              <a:t>Sprumont</a:t>
            </a:r>
            <a:endParaRPr lang="fr-CH" dirty="0"/>
          </a:p>
          <a:p>
            <a:r>
              <a:rPr lang="en-US" dirty="0"/>
              <a:t>	</a:t>
            </a:r>
          </a:p>
        </p:txBody>
      </p:sp>
      <p:sp>
        <p:nvSpPr>
          <p:cNvPr id="3" name="Text Placeholder 2">
            <a:extLst>
              <a:ext uri="{FF2B5EF4-FFF2-40B4-BE49-F238E27FC236}">
                <a16:creationId xmlns:a16="http://schemas.microsoft.com/office/drawing/2014/main" id="{47D8F0EF-7D07-AF42-A27A-EE19021DC6F3}"/>
              </a:ext>
            </a:extLst>
          </p:cNvPr>
          <p:cNvSpPr>
            <a:spLocks noGrp="1"/>
          </p:cNvSpPr>
          <p:nvPr>
            <p:ph type="body" sz="quarter" idx="15"/>
          </p:nvPr>
        </p:nvSpPr>
        <p:spPr/>
        <p:txBody>
          <a:bodyPr/>
          <a:lstStyle/>
          <a:p>
            <a:r>
              <a:rPr lang="en-US" dirty="0" err="1"/>
              <a:t>dominique.sprumont@unine.ch</a:t>
            </a:r>
            <a:endParaRPr lang="en-US" dirty="0"/>
          </a:p>
        </p:txBody>
      </p:sp>
      <p:pic>
        <p:nvPicPr>
          <p:cNvPr id="6" name="Picture 2" descr="Vaizdo rezultatas pagal užklausą „universite neuchatel“">
            <a:extLst>
              <a:ext uri="{FF2B5EF4-FFF2-40B4-BE49-F238E27FC236}">
                <a16:creationId xmlns:a16="http://schemas.microsoft.com/office/drawing/2014/main" id="{8CABCABF-12AE-2C41-BFA2-0BDBB7AA88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91"/>
          <a:stretch/>
        </p:blipFill>
        <p:spPr bwMode="auto">
          <a:xfrm>
            <a:off x="3563888" y="620688"/>
            <a:ext cx="1440160" cy="10541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Vaizdo rezultatas pagal užklausą „CER-VD“">
            <a:extLst>
              <a:ext uri="{FF2B5EF4-FFF2-40B4-BE49-F238E27FC236}">
                <a16:creationId xmlns:a16="http://schemas.microsoft.com/office/drawing/2014/main" id="{41A38EE6-1F42-C045-861C-B84283AB1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653530"/>
            <a:ext cx="1228706" cy="736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829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EAD6-8015-AC41-AD2D-505FF455BB48}"/>
              </a:ext>
            </a:extLst>
          </p:cNvPr>
          <p:cNvSpPr>
            <a:spLocks noGrp="1"/>
          </p:cNvSpPr>
          <p:nvPr>
            <p:ph type="ctrTitle"/>
          </p:nvPr>
        </p:nvSpPr>
        <p:spPr>
          <a:xfrm>
            <a:off x="742950" y="2606299"/>
            <a:ext cx="7772400" cy="2387600"/>
          </a:xfrm>
        </p:spPr>
        <p:txBody>
          <a:bodyPr>
            <a:noAutofit/>
          </a:bodyPr>
          <a:lstStyle/>
          <a:p>
            <a:r>
              <a:rPr lang="en-US" sz="3600" dirty="0"/>
              <a:t>The law on tobacco products: impacting public health through legislative changes - opportunities and limits</a:t>
            </a:r>
            <a:br>
              <a:rPr lang="en-US" sz="3600" dirty="0"/>
            </a:br>
            <a:endParaRPr lang="en-US" sz="3600" dirty="0"/>
          </a:p>
        </p:txBody>
      </p:sp>
      <p:sp>
        <p:nvSpPr>
          <p:cNvPr id="3" name="Subtitle 2">
            <a:extLst>
              <a:ext uri="{FF2B5EF4-FFF2-40B4-BE49-F238E27FC236}">
                <a16:creationId xmlns:a16="http://schemas.microsoft.com/office/drawing/2014/main" id="{40C5E612-2A79-4A4B-8147-AD9607BCDC13}"/>
              </a:ext>
            </a:extLst>
          </p:cNvPr>
          <p:cNvSpPr>
            <a:spLocks noGrp="1"/>
          </p:cNvSpPr>
          <p:nvPr>
            <p:ph type="subTitle" idx="1"/>
          </p:nvPr>
        </p:nvSpPr>
        <p:spPr>
          <a:xfrm>
            <a:off x="742950" y="4722578"/>
            <a:ext cx="6858000" cy="413370"/>
          </a:xfrm>
        </p:spPr>
        <p:txBody>
          <a:bodyPr>
            <a:normAutofit lnSpcReduction="10000"/>
          </a:bodyPr>
          <a:lstStyle/>
          <a:p>
            <a:r>
              <a:rPr lang="en-US" dirty="0"/>
              <a:t>Prof. Luciano </a:t>
            </a:r>
            <a:r>
              <a:rPr lang="en-US" dirty="0" err="1"/>
              <a:t>Ruggia</a:t>
            </a:r>
            <a:endParaRPr lang="en-US" dirty="0"/>
          </a:p>
        </p:txBody>
      </p:sp>
      <p:sp>
        <p:nvSpPr>
          <p:cNvPr id="4" name="Text Placeholder 3">
            <a:extLst>
              <a:ext uri="{FF2B5EF4-FFF2-40B4-BE49-F238E27FC236}">
                <a16:creationId xmlns:a16="http://schemas.microsoft.com/office/drawing/2014/main" id="{22B61E4A-79D4-B04C-96CF-7DC0087B7587}"/>
              </a:ext>
            </a:extLst>
          </p:cNvPr>
          <p:cNvSpPr>
            <a:spLocks noGrp="1"/>
          </p:cNvSpPr>
          <p:nvPr>
            <p:ph type="body" idx="13"/>
          </p:nvPr>
        </p:nvSpPr>
        <p:spPr/>
        <p:txBody>
          <a:bodyPr/>
          <a:lstStyle/>
          <a:p>
            <a:r>
              <a:rPr lang="en-US" dirty="0"/>
              <a:t>March 11, 2020</a:t>
            </a:r>
          </a:p>
        </p:txBody>
      </p:sp>
      <p:sp>
        <p:nvSpPr>
          <p:cNvPr id="5" name="Text Placeholder 4">
            <a:extLst>
              <a:ext uri="{FF2B5EF4-FFF2-40B4-BE49-F238E27FC236}">
                <a16:creationId xmlns:a16="http://schemas.microsoft.com/office/drawing/2014/main" id="{83FB492A-D56B-AB4F-9C31-2427BC5D1980}"/>
              </a:ext>
            </a:extLst>
          </p:cNvPr>
          <p:cNvSpPr>
            <a:spLocks noGrp="1"/>
          </p:cNvSpPr>
          <p:nvPr>
            <p:ph type="body" sz="quarter" idx="15"/>
          </p:nvPr>
        </p:nvSpPr>
        <p:spPr>
          <a:xfrm>
            <a:off x="742950" y="5109645"/>
            <a:ext cx="7772400" cy="407587"/>
          </a:xfrm>
        </p:spPr>
        <p:txBody>
          <a:bodyPr/>
          <a:lstStyle/>
          <a:p>
            <a:r>
              <a:rPr lang="en-US" sz="2000" dirty="0"/>
              <a:t>Research Fellow at the Institute of Social and Preventive Medicine (ISPM) of the University of Bern</a:t>
            </a:r>
          </a:p>
          <a:p>
            <a:r>
              <a:rPr lang="en-US" sz="2000" dirty="0"/>
              <a:t>Director of the Swiss Association for Smoking Prevention AT</a:t>
            </a:r>
          </a:p>
        </p:txBody>
      </p:sp>
      <p:sp>
        <p:nvSpPr>
          <p:cNvPr id="7" name="Subtitle 1">
            <a:extLst>
              <a:ext uri="{FF2B5EF4-FFF2-40B4-BE49-F238E27FC236}">
                <a16:creationId xmlns:a16="http://schemas.microsoft.com/office/drawing/2014/main" id="{241BDC75-84A2-D543-A43C-C1E8237FE603}"/>
              </a:ext>
            </a:extLst>
          </p:cNvPr>
          <p:cNvSpPr txBox="1">
            <a:spLocks/>
          </p:cNvSpPr>
          <p:nvPr/>
        </p:nvSpPr>
        <p:spPr>
          <a:xfrm>
            <a:off x="742950" y="2140520"/>
            <a:ext cx="6858000" cy="41337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AE1852"/>
                </a:solidFill>
                <a:effectLst/>
                <a:uLnTx/>
                <a:uFillTx/>
                <a:latin typeface="Calibri" panose="020F0502020204030204"/>
                <a:ea typeface="+mn-ea"/>
                <a:cs typeface="+mn-cs"/>
              </a:rPr>
              <a:t>Coming up next week:</a:t>
            </a:r>
            <a:endParaRPr kumimoji="0" lang="en-US" sz="2400" b="0" i="0" u="none" strike="noStrike" kern="1200" cap="none" spc="0" normalizeH="0" baseline="0" noProof="0" dirty="0">
              <a:ln>
                <a:noFill/>
              </a:ln>
              <a:solidFill>
                <a:srgbClr val="AE1852"/>
              </a:solidFill>
              <a:effectLst/>
              <a:uLnTx/>
              <a:uFillTx/>
              <a:latin typeface="Calibri" panose="020F0502020204030204"/>
              <a:ea typeface="+mn-ea"/>
              <a:cs typeface="+mn-cs"/>
            </a:endParaRPr>
          </a:p>
        </p:txBody>
      </p:sp>
      <p:pic>
        <p:nvPicPr>
          <p:cNvPr id="3074" name="Picture 2" descr="Vaizdo rezultatas pagal užklausą „ispm bern“">
            <a:extLst>
              <a:ext uri="{FF2B5EF4-FFF2-40B4-BE49-F238E27FC236}">
                <a16:creationId xmlns:a16="http://schemas.microsoft.com/office/drawing/2014/main" id="{F77B39B2-2F90-1A4F-8E6E-33C109F11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83999"/>
            <a:ext cx="1644774" cy="1644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248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2616" y="71627"/>
            <a:ext cx="11017224" cy="6885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llipse 6"/>
          <p:cNvSpPr/>
          <p:nvPr/>
        </p:nvSpPr>
        <p:spPr>
          <a:xfrm>
            <a:off x="1907704" y="980728"/>
            <a:ext cx="432048" cy="30243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ZoneTexte 7"/>
          <p:cNvSpPr txBox="1"/>
          <p:nvPr/>
        </p:nvSpPr>
        <p:spPr>
          <a:xfrm>
            <a:off x="5508104" y="5445224"/>
            <a:ext cx="2880320" cy="369332"/>
          </a:xfrm>
          <a:prstGeom prst="rect">
            <a:avLst/>
          </a:prstGeom>
          <a:noFill/>
        </p:spPr>
        <p:txBody>
          <a:bodyPr wrap="square" rtlCol="0">
            <a:spAutoFit/>
          </a:bodyPr>
          <a:lstStyle/>
          <a:p>
            <a:r>
              <a:rPr lang="fr-CH" dirty="0" err="1"/>
              <a:t>Switzerland</a:t>
            </a:r>
            <a:r>
              <a:rPr lang="fr-CH" dirty="0"/>
              <a:t>: 2012 = 90%</a:t>
            </a:r>
          </a:p>
        </p:txBody>
      </p:sp>
      <p:sp>
        <p:nvSpPr>
          <p:cNvPr id="9" name="Arc 8"/>
          <p:cNvSpPr/>
          <p:nvPr/>
        </p:nvSpPr>
        <p:spPr>
          <a:xfrm rot="11737848">
            <a:off x="2069600" y="3546703"/>
            <a:ext cx="4188919" cy="2166340"/>
          </a:xfrm>
          <a:prstGeom prst="arc">
            <a:avLst>
              <a:gd name="adj1" fmla="val 12303064"/>
              <a:gd name="adj2" fmla="val 43574"/>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10" name="ZoneTexte 9"/>
          <p:cNvSpPr txBox="1"/>
          <p:nvPr/>
        </p:nvSpPr>
        <p:spPr>
          <a:xfrm>
            <a:off x="5974279" y="5938336"/>
            <a:ext cx="1947969" cy="369332"/>
          </a:xfrm>
          <a:prstGeom prst="rect">
            <a:avLst/>
          </a:prstGeom>
          <a:noFill/>
        </p:spPr>
        <p:txBody>
          <a:bodyPr wrap="none" rtlCol="0">
            <a:spAutoFit/>
          </a:bodyPr>
          <a:lstStyle/>
          <a:p>
            <a:r>
              <a:rPr lang="fr-CH" dirty="0"/>
              <a:t>Neuchâtel = 75%</a:t>
            </a:r>
          </a:p>
        </p:txBody>
      </p:sp>
      <p:sp>
        <p:nvSpPr>
          <p:cNvPr id="3" name="Ellipse 2"/>
          <p:cNvSpPr/>
          <p:nvPr/>
        </p:nvSpPr>
        <p:spPr>
          <a:xfrm>
            <a:off x="7007848" y="5814556"/>
            <a:ext cx="914400" cy="6387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33241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92" y="1052736"/>
            <a:ext cx="9300895"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txBox="1">
            <a:spLocks/>
          </p:cNvSpPr>
          <p:nvPr/>
        </p:nvSpPr>
        <p:spPr>
          <a:xfrm>
            <a:off x="971600" y="729570"/>
            <a:ext cx="7272338" cy="646331"/>
          </a:xfrm>
          <a:prstGeom prst="rect">
            <a:avLst/>
          </a:prstGeom>
        </p:spPr>
        <p:txBody>
          <a:bodyPr lIns="0" tIns="0" rIns="0" bIns="0">
            <a:spAutoFit/>
          </a:bodyPr>
          <a:lstStyle/>
          <a:p>
            <a:pPr>
              <a:spcBef>
                <a:spcPct val="0"/>
              </a:spcBef>
              <a:tabLst>
                <a:tab pos="8162925" algn="l"/>
              </a:tabLst>
              <a:defRPr/>
            </a:pPr>
            <a:r>
              <a:rPr lang="fr-CH" b="1" cap="all" dirty="0">
                <a:solidFill>
                  <a:srgbClr val="004C7D"/>
                </a:solidFill>
                <a:latin typeface="Arial" pitchFamily="34" charset="0"/>
                <a:cs typeface="Arial" pitchFamily="34" charset="0"/>
              </a:rPr>
              <a:t>Healthcare </a:t>
            </a:r>
            <a:r>
              <a:rPr lang="fr-CH" b="1" cap="all" dirty="0" err="1">
                <a:solidFill>
                  <a:srgbClr val="004C7D"/>
                </a:solidFill>
                <a:latin typeface="Arial" pitchFamily="34" charset="0"/>
                <a:cs typeface="Arial" pitchFamily="34" charset="0"/>
              </a:rPr>
              <a:t>spending</a:t>
            </a:r>
            <a:r>
              <a:rPr lang="fr-CH" b="1" cap="all" dirty="0">
                <a:solidFill>
                  <a:srgbClr val="004C7D"/>
                </a:solidFill>
                <a:latin typeface="Arial" pitchFamily="34" charset="0"/>
                <a:cs typeface="Arial" pitchFamily="34" charset="0"/>
              </a:rPr>
              <a:t> and GDP (%) World BANK</a:t>
            </a:r>
          </a:p>
          <a:p>
            <a:pPr>
              <a:spcBef>
                <a:spcPct val="0"/>
              </a:spcBef>
              <a:tabLst>
                <a:tab pos="8162925" algn="l"/>
              </a:tabLst>
              <a:defRPr/>
            </a:pPr>
            <a:r>
              <a:rPr lang="fr-CH" sz="1200" b="1" cap="all" dirty="0">
                <a:solidFill>
                  <a:srgbClr val="004C7D"/>
                </a:solidFill>
                <a:latin typeface="Arial" pitchFamily="34" charset="0"/>
                <a:cs typeface="Arial" pitchFamily="34" charset="0"/>
                <a:hlinkClick r:id="rId3"/>
              </a:rPr>
              <a:t>http://donnees.banquemondiale.org/indicateur/SH.XPD.TOTL.ZS/countries/1W-US-CH-NL-NO-FR-DE?display=graph</a:t>
            </a:r>
            <a:r>
              <a:rPr lang="fr-CH" sz="1200" b="1" cap="all" dirty="0">
                <a:solidFill>
                  <a:srgbClr val="004C7D"/>
                </a:solidFill>
                <a:latin typeface="Arial" pitchFamily="34" charset="0"/>
                <a:cs typeface="Arial" pitchFamily="34" charset="0"/>
              </a:rPr>
              <a:t> </a:t>
            </a:r>
          </a:p>
        </p:txBody>
      </p:sp>
    </p:spTree>
    <p:extLst>
      <p:ext uri="{BB962C8B-B14F-4D97-AF65-F5344CB8AC3E}">
        <p14:creationId xmlns:p14="http://schemas.microsoft.com/office/powerpoint/2010/main" val="199227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936339" y="692696"/>
            <a:ext cx="7272338" cy="646331"/>
          </a:xfrm>
          <a:prstGeom prst="rect">
            <a:avLst/>
          </a:prstGeom>
        </p:spPr>
        <p:txBody>
          <a:bodyPr lIns="0" tIns="0" rIns="0" bIns="0">
            <a:spAutoFit/>
          </a:bodyPr>
          <a:lstStyle/>
          <a:p>
            <a:pPr>
              <a:spcBef>
                <a:spcPct val="0"/>
              </a:spcBef>
              <a:tabLst>
                <a:tab pos="8162925" algn="l"/>
              </a:tabLst>
              <a:defRPr/>
            </a:pPr>
            <a:r>
              <a:rPr lang="fr-CH" b="1" cap="all" dirty="0">
                <a:solidFill>
                  <a:srgbClr val="004C7D"/>
                </a:solidFill>
                <a:latin typeface="Arial" pitchFamily="34" charset="0"/>
                <a:cs typeface="Arial" pitchFamily="34" charset="0"/>
              </a:rPr>
              <a:t>Life </a:t>
            </a:r>
            <a:r>
              <a:rPr lang="fr-CH" b="1" cap="all" dirty="0" err="1">
                <a:solidFill>
                  <a:srgbClr val="004C7D"/>
                </a:solidFill>
                <a:latin typeface="Arial" pitchFamily="34" charset="0"/>
                <a:cs typeface="Arial" pitchFamily="34" charset="0"/>
              </a:rPr>
              <a:t>expenctancy</a:t>
            </a:r>
            <a:r>
              <a:rPr lang="fr-CH" b="1" cap="all" dirty="0">
                <a:solidFill>
                  <a:srgbClr val="004C7D"/>
                </a:solidFill>
                <a:latin typeface="Arial" pitchFamily="34" charset="0"/>
                <a:cs typeface="Arial" pitchFamily="34" charset="0"/>
              </a:rPr>
              <a:t> at </a:t>
            </a:r>
            <a:r>
              <a:rPr lang="fr-CH" b="1" cap="all" dirty="0" err="1">
                <a:solidFill>
                  <a:srgbClr val="004C7D"/>
                </a:solidFill>
                <a:latin typeface="Arial" pitchFamily="34" charset="0"/>
                <a:cs typeface="Arial" pitchFamily="34" charset="0"/>
              </a:rPr>
              <a:t>birth</a:t>
            </a:r>
            <a:r>
              <a:rPr lang="fr-CH" b="1" cap="all" dirty="0">
                <a:solidFill>
                  <a:srgbClr val="004C7D"/>
                </a:solidFill>
                <a:latin typeface="Arial" pitchFamily="34" charset="0"/>
                <a:cs typeface="Arial" pitchFamily="34" charset="0"/>
              </a:rPr>
              <a:t> (World </a:t>
            </a:r>
            <a:r>
              <a:rPr lang="fr-CH" b="1" cap="all" dirty="0" err="1">
                <a:solidFill>
                  <a:srgbClr val="004C7D"/>
                </a:solidFill>
                <a:latin typeface="Arial" pitchFamily="34" charset="0"/>
                <a:cs typeface="Arial" pitchFamily="34" charset="0"/>
              </a:rPr>
              <a:t>bank</a:t>
            </a:r>
            <a:r>
              <a:rPr lang="fr-CH" b="1" cap="all" dirty="0">
                <a:solidFill>
                  <a:srgbClr val="004C7D"/>
                </a:solidFill>
                <a:latin typeface="Arial" pitchFamily="34" charset="0"/>
                <a:cs typeface="Arial" pitchFamily="34" charset="0"/>
              </a:rPr>
              <a:t>)</a:t>
            </a:r>
          </a:p>
          <a:p>
            <a:pPr>
              <a:spcBef>
                <a:spcPct val="0"/>
              </a:spcBef>
              <a:tabLst>
                <a:tab pos="8162925" algn="l"/>
              </a:tabLst>
              <a:defRPr/>
            </a:pPr>
            <a:r>
              <a:rPr lang="fr-CH" sz="1200" b="1" cap="all" dirty="0">
                <a:solidFill>
                  <a:srgbClr val="004C7D"/>
                </a:solidFill>
                <a:latin typeface="Arial" pitchFamily="34" charset="0"/>
                <a:cs typeface="Arial" pitchFamily="34" charset="0"/>
                <a:hlinkClick r:id="rId2"/>
              </a:rPr>
              <a:t>http://donnees.banquemondiale.org/indicateur/SP.DYN.LE00.IN/countries/1W-US-CH-NL-NO-FR-DE?display=graph</a:t>
            </a:r>
            <a:r>
              <a:rPr lang="fr-CH" sz="1200" b="1" cap="all" dirty="0">
                <a:solidFill>
                  <a:srgbClr val="004C7D"/>
                </a:solidFill>
                <a:latin typeface="Arial" pitchFamily="34" charset="0"/>
                <a:cs typeface="Arial" pitchFamily="34" charset="0"/>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8486"/>
            <a:ext cx="9145016" cy="5141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4077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539552" y="260648"/>
            <a:ext cx="7272338" cy="553998"/>
          </a:xfrm>
          <a:prstGeom prst="rect">
            <a:avLst/>
          </a:prstGeom>
        </p:spPr>
        <p:txBody>
          <a:bodyPr lIns="0" tIns="0" rIns="0" bIns="0">
            <a:spAutoFit/>
          </a:bodyPr>
          <a:lstStyle/>
          <a:p>
            <a:pPr algn="ctr">
              <a:spcBef>
                <a:spcPct val="0"/>
              </a:spcBef>
              <a:tabLst>
                <a:tab pos="8162925" algn="l"/>
              </a:tabLst>
              <a:defRPr/>
            </a:pPr>
            <a:r>
              <a:rPr lang="fr-CH" b="1" cap="all" dirty="0" err="1">
                <a:solidFill>
                  <a:srgbClr val="004C7D"/>
                </a:solidFill>
                <a:latin typeface="Arial" pitchFamily="34" charset="0"/>
                <a:cs typeface="Arial" pitchFamily="34" charset="0"/>
              </a:rPr>
              <a:t>Health</a:t>
            </a:r>
            <a:r>
              <a:rPr lang="fr-CH" b="1" cap="all" dirty="0">
                <a:solidFill>
                  <a:srgbClr val="004C7D"/>
                </a:solidFill>
                <a:latin typeface="Arial" pitchFamily="34" charset="0"/>
                <a:cs typeface="Arial" pitchFamily="34" charset="0"/>
              </a:rPr>
              <a:t> System v. </a:t>
            </a:r>
            <a:r>
              <a:rPr lang="fr-CH" b="1" cap="all" dirty="0" err="1">
                <a:solidFill>
                  <a:srgbClr val="004C7D"/>
                </a:solidFill>
                <a:latin typeface="Arial" pitchFamily="34" charset="0"/>
                <a:cs typeface="Arial" pitchFamily="34" charset="0"/>
              </a:rPr>
              <a:t>healthcare</a:t>
            </a:r>
            <a:r>
              <a:rPr lang="fr-CH" b="1" cap="all" dirty="0">
                <a:solidFill>
                  <a:srgbClr val="004C7D"/>
                </a:solidFill>
                <a:latin typeface="Arial" pitchFamily="34" charset="0"/>
                <a:cs typeface="Arial" pitchFamily="34" charset="0"/>
              </a:rPr>
              <a:t> </a:t>
            </a:r>
            <a:r>
              <a:rPr lang="fr-CH" b="1" cap="all" dirty="0" err="1">
                <a:solidFill>
                  <a:srgbClr val="004C7D"/>
                </a:solidFill>
                <a:latin typeface="Arial" pitchFamily="34" charset="0"/>
                <a:cs typeface="Arial" pitchFamily="34" charset="0"/>
              </a:rPr>
              <a:t>Systems</a:t>
            </a:r>
            <a:r>
              <a:rPr lang="fr-CH" b="1" cap="all" dirty="0">
                <a:solidFill>
                  <a:srgbClr val="004C7D"/>
                </a:solidFill>
                <a:latin typeface="Arial" pitchFamily="34" charset="0"/>
                <a:cs typeface="Arial" pitchFamily="34" charset="0"/>
              </a:rPr>
              <a:t>:</a:t>
            </a:r>
          </a:p>
          <a:p>
            <a:pPr algn="ctr">
              <a:spcBef>
                <a:spcPct val="0"/>
              </a:spcBef>
              <a:tabLst>
                <a:tab pos="8162925" algn="l"/>
              </a:tabLst>
              <a:defRPr/>
            </a:pPr>
            <a:r>
              <a:rPr lang="fr-CH" b="1" cap="all" dirty="0">
                <a:solidFill>
                  <a:srgbClr val="004C7D"/>
                </a:solidFill>
                <a:latin typeface="Arial" pitchFamily="34" charset="0"/>
                <a:cs typeface="Arial" pitchFamily="34" charset="0"/>
              </a:rPr>
              <a:t>Robert Evans’ Model (OECD)</a:t>
            </a:r>
          </a:p>
        </p:txBody>
      </p:sp>
      <p:grpSp>
        <p:nvGrpSpPr>
          <p:cNvPr id="15" name="Groupe 14"/>
          <p:cNvGrpSpPr/>
          <p:nvPr/>
        </p:nvGrpSpPr>
        <p:grpSpPr>
          <a:xfrm>
            <a:off x="645156" y="1953062"/>
            <a:ext cx="7455236" cy="4376300"/>
            <a:chOff x="720090" y="3198494"/>
            <a:chExt cx="6174740" cy="4705985"/>
          </a:xfrm>
        </p:grpSpPr>
        <p:sp>
          <p:nvSpPr>
            <p:cNvPr id="17" name="object 4"/>
            <p:cNvSpPr/>
            <p:nvPr/>
          </p:nvSpPr>
          <p:spPr>
            <a:xfrm>
              <a:off x="3239135" y="5677534"/>
              <a:ext cx="1187450" cy="806450"/>
            </a:xfrm>
            <a:custGeom>
              <a:avLst/>
              <a:gdLst/>
              <a:ahLst/>
              <a:cxnLst/>
              <a:rect l="l" t="t" r="r" b="b"/>
              <a:pathLst>
                <a:path w="1187450" h="806450">
                  <a:moveTo>
                    <a:pt x="0" y="806450"/>
                  </a:moveTo>
                  <a:lnTo>
                    <a:pt x="1187450" y="806450"/>
                  </a:lnTo>
                  <a:lnTo>
                    <a:pt x="1187450" y="0"/>
                  </a:lnTo>
                  <a:lnTo>
                    <a:pt x="0" y="0"/>
                  </a:lnTo>
                  <a:lnTo>
                    <a:pt x="0" y="806450"/>
                  </a:lnTo>
                  <a:close/>
                </a:path>
              </a:pathLst>
            </a:custGeom>
            <a:solidFill>
              <a:srgbClr val="808080"/>
            </a:solidFill>
          </p:spPr>
          <p:txBody>
            <a:bodyPr wrap="square" lIns="0" tIns="0" rIns="0" bIns="0" rtlCol="0">
              <a:spAutoFit/>
            </a:bodyPr>
            <a:lstStyle/>
            <a:p>
              <a:endParaRPr/>
            </a:p>
          </p:txBody>
        </p:sp>
        <p:sp>
          <p:nvSpPr>
            <p:cNvPr id="19" name="object 5"/>
            <p:cNvSpPr/>
            <p:nvPr/>
          </p:nvSpPr>
          <p:spPr>
            <a:xfrm>
              <a:off x="3239135" y="5677534"/>
              <a:ext cx="1187450" cy="806450"/>
            </a:xfrm>
            <a:custGeom>
              <a:avLst/>
              <a:gdLst/>
              <a:ahLst/>
              <a:cxnLst/>
              <a:rect l="l" t="t" r="r" b="b"/>
              <a:pathLst>
                <a:path w="1187450" h="806450">
                  <a:moveTo>
                    <a:pt x="0" y="806450"/>
                  </a:moveTo>
                  <a:lnTo>
                    <a:pt x="1187450" y="806450"/>
                  </a:lnTo>
                  <a:lnTo>
                    <a:pt x="1187450" y="0"/>
                  </a:lnTo>
                  <a:lnTo>
                    <a:pt x="0" y="0"/>
                  </a:lnTo>
                  <a:lnTo>
                    <a:pt x="0" y="806450"/>
                  </a:lnTo>
                  <a:close/>
                </a:path>
              </a:pathLst>
            </a:custGeom>
            <a:ln w="19050">
              <a:solidFill>
                <a:srgbClr val="808080"/>
              </a:solidFill>
            </a:ln>
          </p:spPr>
          <p:txBody>
            <a:bodyPr wrap="square" lIns="0" tIns="0" rIns="0" bIns="0" rtlCol="0">
              <a:spAutoFit/>
            </a:bodyPr>
            <a:lstStyle/>
            <a:p>
              <a:endParaRPr/>
            </a:p>
          </p:txBody>
        </p:sp>
        <p:sp>
          <p:nvSpPr>
            <p:cNvPr id="20" name="object 6"/>
            <p:cNvSpPr/>
            <p:nvPr/>
          </p:nvSpPr>
          <p:spPr>
            <a:xfrm>
              <a:off x="3213735" y="5652134"/>
              <a:ext cx="1187450" cy="806450"/>
            </a:xfrm>
            <a:custGeom>
              <a:avLst/>
              <a:gdLst/>
              <a:ahLst/>
              <a:cxnLst/>
              <a:rect l="l" t="t" r="r" b="b"/>
              <a:pathLst>
                <a:path w="1187450" h="806450">
                  <a:moveTo>
                    <a:pt x="0" y="806450"/>
                  </a:moveTo>
                  <a:lnTo>
                    <a:pt x="1187450" y="806450"/>
                  </a:lnTo>
                  <a:lnTo>
                    <a:pt x="1187450" y="0"/>
                  </a:lnTo>
                  <a:lnTo>
                    <a:pt x="0" y="0"/>
                  </a:lnTo>
                  <a:lnTo>
                    <a:pt x="0" y="806450"/>
                  </a:lnTo>
                  <a:close/>
                </a:path>
              </a:pathLst>
            </a:custGeom>
            <a:solidFill>
              <a:srgbClr val="FFFFFF"/>
            </a:solidFill>
          </p:spPr>
          <p:txBody>
            <a:bodyPr wrap="square" lIns="0" tIns="0" rIns="0" bIns="0" rtlCol="0">
              <a:spAutoFit/>
            </a:bodyPr>
            <a:lstStyle/>
            <a:p>
              <a:endParaRPr/>
            </a:p>
          </p:txBody>
        </p:sp>
        <p:sp>
          <p:nvSpPr>
            <p:cNvPr id="21" name="object 7"/>
            <p:cNvSpPr/>
            <p:nvPr/>
          </p:nvSpPr>
          <p:spPr>
            <a:xfrm>
              <a:off x="3213735" y="5652134"/>
              <a:ext cx="1187450" cy="806450"/>
            </a:xfrm>
            <a:custGeom>
              <a:avLst/>
              <a:gdLst/>
              <a:ahLst/>
              <a:cxnLst/>
              <a:rect l="l" t="t" r="r" b="b"/>
              <a:pathLst>
                <a:path w="1187450" h="806450">
                  <a:moveTo>
                    <a:pt x="0" y="806450"/>
                  </a:moveTo>
                  <a:lnTo>
                    <a:pt x="1187450" y="806450"/>
                  </a:lnTo>
                  <a:lnTo>
                    <a:pt x="1187450" y="0"/>
                  </a:lnTo>
                  <a:lnTo>
                    <a:pt x="0" y="0"/>
                  </a:lnTo>
                  <a:lnTo>
                    <a:pt x="0" y="806450"/>
                  </a:lnTo>
                  <a:close/>
                </a:path>
              </a:pathLst>
            </a:custGeom>
            <a:ln w="19050">
              <a:solidFill>
                <a:srgbClr val="000000"/>
              </a:solidFill>
            </a:ln>
          </p:spPr>
          <p:txBody>
            <a:bodyPr wrap="square" lIns="0" tIns="0" rIns="0" bIns="0" rtlCol="0">
              <a:spAutoFit/>
            </a:bodyPr>
            <a:lstStyle/>
            <a:p>
              <a:endParaRPr/>
            </a:p>
          </p:txBody>
        </p:sp>
        <p:sp>
          <p:nvSpPr>
            <p:cNvPr id="22" name="object 8"/>
            <p:cNvSpPr txBox="1"/>
            <p:nvPr/>
          </p:nvSpPr>
          <p:spPr>
            <a:xfrm>
              <a:off x="3489618" y="5902832"/>
              <a:ext cx="781050" cy="264770"/>
            </a:xfrm>
            <a:prstGeom prst="rect">
              <a:avLst/>
            </a:prstGeom>
          </p:spPr>
          <p:txBody>
            <a:bodyPr vert="horz" wrap="square" lIns="0" tIns="0" rIns="0" bIns="0" rtlCol="0">
              <a:spAutoFit/>
            </a:bodyPr>
            <a:lstStyle/>
            <a:p>
              <a:pPr marL="12700">
                <a:lnSpc>
                  <a:spcPct val="100000"/>
                </a:lnSpc>
              </a:pPr>
              <a:r>
                <a:rPr lang="fr-CH" sz="1600" b="1" spc="-10" dirty="0" err="1">
                  <a:latin typeface="Arial"/>
                  <a:cs typeface="Arial"/>
                </a:rPr>
                <a:t>disease</a:t>
              </a:r>
              <a:endParaRPr sz="1600" dirty="0">
                <a:latin typeface="Arial"/>
                <a:cs typeface="Arial"/>
              </a:endParaRPr>
            </a:p>
          </p:txBody>
        </p:sp>
        <p:sp>
          <p:nvSpPr>
            <p:cNvPr id="23" name="object 9"/>
            <p:cNvSpPr/>
            <p:nvPr/>
          </p:nvSpPr>
          <p:spPr>
            <a:xfrm>
              <a:off x="5376545" y="5677534"/>
              <a:ext cx="1187450" cy="806450"/>
            </a:xfrm>
            <a:custGeom>
              <a:avLst/>
              <a:gdLst/>
              <a:ahLst/>
              <a:cxnLst/>
              <a:rect l="l" t="t" r="r" b="b"/>
              <a:pathLst>
                <a:path w="1187450" h="806450">
                  <a:moveTo>
                    <a:pt x="0" y="806450"/>
                  </a:moveTo>
                  <a:lnTo>
                    <a:pt x="1187450" y="806450"/>
                  </a:lnTo>
                  <a:lnTo>
                    <a:pt x="1187450" y="0"/>
                  </a:lnTo>
                  <a:lnTo>
                    <a:pt x="0" y="0"/>
                  </a:lnTo>
                  <a:lnTo>
                    <a:pt x="0" y="806450"/>
                  </a:lnTo>
                  <a:close/>
                </a:path>
              </a:pathLst>
            </a:custGeom>
            <a:solidFill>
              <a:srgbClr val="808080"/>
            </a:solidFill>
          </p:spPr>
          <p:txBody>
            <a:bodyPr wrap="square" lIns="0" tIns="0" rIns="0" bIns="0" rtlCol="0">
              <a:spAutoFit/>
            </a:bodyPr>
            <a:lstStyle/>
            <a:p>
              <a:endParaRPr/>
            </a:p>
          </p:txBody>
        </p:sp>
        <p:sp>
          <p:nvSpPr>
            <p:cNvPr id="24" name="object 10"/>
            <p:cNvSpPr/>
            <p:nvPr/>
          </p:nvSpPr>
          <p:spPr>
            <a:xfrm>
              <a:off x="5376545" y="5677534"/>
              <a:ext cx="1187450" cy="806450"/>
            </a:xfrm>
            <a:custGeom>
              <a:avLst/>
              <a:gdLst/>
              <a:ahLst/>
              <a:cxnLst/>
              <a:rect l="l" t="t" r="r" b="b"/>
              <a:pathLst>
                <a:path w="1187450" h="806450">
                  <a:moveTo>
                    <a:pt x="0" y="806450"/>
                  </a:moveTo>
                  <a:lnTo>
                    <a:pt x="1187450" y="806450"/>
                  </a:lnTo>
                  <a:lnTo>
                    <a:pt x="1187450" y="0"/>
                  </a:lnTo>
                  <a:lnTo>
                    <a:pt x="0" y="0"/>
                  </a:lnTo>
                  <a:lnTo>
                    <a:pt x="0" y="806450"/>
                  </a:lnTo>
                  <a:close/>
                </a:path>
              </a:pathLst>
            </a:custGeom>
            <a:ln w="19050">
              <a:solidFill>
                <a:srgbClr val="808080"/>
              </a:solidFill>
            </a:ln>
          </p:spPr>
          <p:txBody>
            <a:bodyPr wrap="square" lIns="0" tIns="0" rIns="0" bIns="0" rtlCol="0">
              <a:spAutoFit/>
            </a:bodyPr>
            <a:lstStyle/>
            <a:p>
              <a:endParaRPr/>
            </a:p>
          </p:txBody>
        </p:sp>
        <p:sp>
          <p:nvSpPr>
            <p:cNvPr id="25" name="object 11"/>
            <p:cNvSpPr/>
            <p:nvPr/>
          </p:nvSpPr>
          <p:spPr>
            <a:xfrm>
              <a:off x="5351145" y="5652134"/>
              <a:ext cx="1187450" cy="806450"/>
            </a:xfrm>
            <a:custGeom>
              <a:avLst/>
              <a:gdLst/>
              <a:ahLst/>
              <a:cxnLst/>
              <a:rect l="l" t="t" r="r" b="b"/>
              <a:pathLst>
                <a:path w="1187450" h="806450">
                  <a:moveTo>
                    <a:pt x="0" y="806450"/>
                  </a:moveTo>
                  <a:lnTo>
                    <a:pt x="1187450" y="806450"/>
                  </a:lnTo>
                  <a:lnTo>
                    <a:pt x="1187450" y="0"/>
                  </a:lnTo>
                  <a:lnTo>
                    <a:pt x="0" y="0"/>
                  </a:lnTo>
                  <a:lnTo>
                    <a:pt x="0" y="806450"/>
                  </a:lnTo>
                  <a:close/>
                </a:path>
              </a:pathLst>
            </a:custGeom>
            <a:solidFill>
              <a:srgbClr val="FFFFFF"/>
            </a:solidFill>
          </p:spPr>
          <p:txBody>
            <a:bodyPr wrap="square" lIns="0" tIns="0" rIns="0" bIns="0" rtlCol="0">
              <a:spAutoFit/>
            </a:bodyPr>
            <a:lstStyle/>
            <a:p>
              <a:endParaRPr/>
            </a:p>
          </p:txBody>
        </p:sp>
        <p:sp>
          <p:nvSpPr>
            <p:cNvPr id="26" name="object 12"/>
            <p:cNvSpPr/>
            <p:nvPr/>
          </p:nvSpPr>
          <p:spPr>
            <a:xfrm>
              <a:off x="5351145" y="5652134"/>
              <a:ext cx="1187450" cy="806450"/>
            </a:xfrm>
            <a:custGeom>
              <a:avLst/>
              <a:gdLst/>
              <a:ahLst/>
              <a:cxnLst/>
              <a:rect l="l" t="t" r="r" b="b"/>
              <a:pathLst>
                <a:path w="1187450" h="806450">
                  <a:moveTo>
                    <a:pt x="0" y="806450"/>
                  </a:moveTo>
                  <a:lnTo>
                    <a:pt x="1187450" y="806450"/>
                  </a:lnTo>
                  <a:lnTo>
                    <a:pt x="1187450" y="0"/>
                  </a:lnTo>
                  <a:lnTo>
                    <a:pt x="0" y="0"/>
                  </a:lnTo>
                  <a:lnTo>
                    <a:pt x="0" y="806450"/>
                  </a:lnTo>
                  <a:close/>
                </a:path>
              </a:pathLst>
            </a:custGeom>
            <a:ln w="19050">
              <a:solidFill>
                <a:srgbClr val="000000"/>
              </a:solidFill>
            </a:ln>
          </p:spPr>
          <p:txBody>
            <a:bodyPr wrap="square" lIns="0" tIns="0" rIns="0" bIns="0" rtlCol="0">
              <a:spAutoFit/>
            </a:bodyPr>
            <a:lstStyle/>
            <a:p>
              <a:endParaRPr/>
            </a:p>
          </p:txBody>
        </p:sp>
        <p:sp>
          <p:nvSpPr>
            <p:cNvPr id="27" name="object 13"/>
            <p:cNvSpPr txBox="1"/>
            <p:nvPr/>
          </p:nvSpPr>
          <p:spPr>
            <a:xfrm>
              <a:off x="5517611" y="5899311"/>
              <a:ext cx="871346" cy="264770"/>
            </a:xfrm>
            <a:prstGeom prst="rect">
              <a:avLst/>
            </a:prstGeom>
          </p:spPr>
          <p:txBody>
            <a:bodyPr vert="horz" wrap="square" lIns="0" tIns="0" rIns="0" bIns="0" rtlCol="0">
              <a:spAutoFit/>
            </a:bodyPr>
            <a:lstStyle/>
            <a:p>
              <a:pPr marL="12700">
                <a:lnSpc>
                  <a:spcPct val="100000"/>
                </a:lnSpc>
              </a:pPr>
              <a:r>
                <a:rPr lang="fr-CH" sz="1600" b="1" spc="-10" dirty="0" err="1">
                  <a:latin typeface="Arial"/>
                  <a:cs typeface="Arial"/>
                </a:rPr>
                <a:t>healthcare</a:t>
              </a:r>
              <a:endParaRPr sz="1600" dirty="0">
                <a:latin typeface="Arial"/>
                <a:cs typeface="Arial"/>
              </a:endParaRPr>
            </a:p>
          </p:txBody>
        </p:sp>
        <p:sp>
          <p:nvSpPr>
            <p:cNvPr id="28" name="object 14"/>
            <p:cNvSpPr/>
            <p:nvPr/>
          </p:nvSpPr>
          <p:spPr>
            <a:xfrm>
              <a:off x="3807459" y="5410199"/>
              <a:ext cx="0" cy="241935"/>
            </a:xfrm>
            <a:custGeom>
              <a:avLst/>
              <a:gdLst/>
              <a:ahLst/>
              <a:cxnLst/>
              <a:rect l="l" t="t" r="r" b="b"/>
              <a:pathLst>
                <a:path h="241935">
                  <a:moveTo>
                    <a:pt x="0" y="241935"/>
                  </a:moveTo>
                  <a:lnTo>
                    <a:pt x="0" y="0"/>
                  </a:lnTo>
                </a:path>
              </a:pathLst>
            </a:custGeom>
            <a:ln w="19050">
              <a:solidFill>
                <a:srgbClr val="000000"/>
              </a:solidFill>
            </a:ln>
          </p:spPr>
          <p:txBody>
            <a:bodyPr wrap="square" lIns="0" tIns="0" rIns="0" bIns="0" rtlCol="0">
              <a:spAutoFit/>
            </a:bodyPr>
            <a:lstStyle/>
            <a:p>
              <a:endParaRPr/>
            </a:p>
          </p:txBody>
        </p:sp>
        <p:sp>
          <p:nvSpPr>
            <p:cNvPr id="29" name="object 15"/>
            <p:cNvSpPr/>
            <p:nvPr/>
          </p:nvSpPr>
          <p:spPr>
            <a:xfrm>
              <a:off x="3807459" y="5410199"/>
              <a:ext cx="2137410" cy="0"/>
            </a:xfrm>
            <a:custGeom>
              <a:avLst/>
              <a:gdLst/>
              <a:ahLst/>
              <a:cxnLst/>
              <a:rect l="l" t="t" r="r" b="b"/>
              <a:pathLst>
                <a:path w="2137410">
                  <a:moveTo>
                    <a:pt x="0" y="0"/>
                  </a:moveTo>
                  <a:lnTo>
                    <a:pt x="2137410" y="0"/>
                  </a:lnTo>
                </a:path>
              </a:pathLst>
            </a:custGeom>
            <a:ln w="19050">
              <a:solidFill>
                <a:srgbClr val="000000"/>
              </a:solidFill>
            </a:ln>
          </p:spPr>
          <p:txBody>
            <a:bodyPr wrap="square" lIns="0" tIns="0" rIns="0" bIns="0" rtlCol="0">
              <a:spAutoFit/>
            </a:bodyPr>
            <a:lstStyle/>
            <a:p>
              <a:endParaRPr/>
            </a:p>
          </p:txBody>
        </p:sp>
        <p:sp>
          <p:nvSpPr>
            <p:cNvPr id="30" name="object 16"/>
            <p:cNvSpPr/>
            <p:nvPr/>
          </p:nvSpPr>
          <p:spPr>
            <a:xfrm>
              <a:off x="5906770" y="5410199"/>
              <a:ext cx="76200" cy="241935"/>
            </a:xfrm>
            <a:custGeom>
              <a:avLst/>
              <a:gdLst/>
              <a:ahLst/>
              <a:cxnLst/>
              <a:rect l="l" t="t" r="r" b="b"/>
              <a:pathLst>
                <a:path w="76200" h="241935">
                  <a:moveTo>
                    <a:pt x="28575" y="165735"/>
                  </a:moveTo>
                  <a:lnTo>
                    <a:pt x="0" y="165735"/>
                  </a:lnTo>
                  <a:lnTo>
                    <a:pt x="38100" y="241935"/>
                  </a:lnTo>
                  <a:lnTo>
                    <a:pt x="69850" y="178435"/>
                  </a:lnTo>
                  <a:lnTo>
                    <a:pt x="28575" y="178435"/>
                  </a:lnTo>
                  <a:lnTo>
                    <a:pt x="28575" y="165735"/>
                  </a:lnTo>
                  <a:close/>
                </a:path>
                <a:path w="76200" h="241935">
                  <a:moveTo>
                    <a:pt x="47625" y="0"/>
                  </a:moveTo>
                  <a:lnTo>
                    <a:pt x="28575" y="0"/>
                  </a:lnTo>
                  <a:lnTo>
                    <a:pt x="28575" y="178435"/>
                  </a:lnTo>
                  <a:lnTo>
                    <a:pt x="47625" y="178435"/>
                  </a:lnTo>
                  <a:lnTo>
                    <a:pt x="47625" y="0"/>
                  </a:lnTo>
                  <a:close/>
                </a:path>
                <a:path w="76200" h="241935">
                  <a:moveTo>
                    <a:pt x="76200" y="165735"/>
                  </a:moveTo>
                  <a:lnTo>
                    <a:pt x="47625" y="165735"/>
                  </a:lnTo>
                  <a:lnTo>
                    <a:pt x="47625" y="178435"/>
                  </a:lnTo>
                  <a:lnTo>
                    <a:pt x="69850" y="178435"/>
                  </a:lnTo>
                  <a:lnTo>
                    <a:pt x="76200" y="165735"/>
                  </a:lnTo>
                  <a:close/>
                </a:path>
              </a:pathLst>
            </a:custGeom>
            <a:solidFill>
              <a:srgbClr val="000000"/>
            </a:solidFill>
          </p:spPr>
          <p:txBody>
            <a:bodyPr wrap="square" lIns="0" tIns="0" rIns="0" bIns="0" rtlCol="0">
              <a:spAutoFit/>
            </a:bodyPr>
            <a:lstStyle/>
            <a:p>
              <a:endParaRPr/>
            </a:p>
          </p:txBody>
        </p:sp>
        <p:sp>
          <p:nvSpPr>
            <p:cNvPr id="31" name="object 17"/>
            <p:cNvSpPr/>
            <p:nvPr/>
          </p:nvSpPr>
          <p:spPr>
            <a:xfrm>
              <a:off x="5944870" y="6458584"/>
              <a:ext cx="0" cy="241935"/>
            </a:xfrm>
            <a:custGeom>
              <a:avLst/>
              <a:gdLst/>
              <a:ahLst/>
              <a:cxnLst/>
              <a:rect l="l" t="t" r="r" b="b"/>
              <a:pathLst>
                <a:path h="241934">
                  <a:moveTo>
                    <a:pt x="0" y="0"/>
                  </a:moveTo>
                  <a:lnTo>
                    <a:pt x="0" y="241935"/>
                  </a:lnTo>
                </a:path>
              </a:pathLst>
            </a:custGeom>
            <a:ln w="19050">
              <a:solidFill>
                <a:srgbClr val="000000"/>
              </a:solidFill>
            </a:ln>
          </p:spPr>
          <p:txBody>
            <a:bodyPr wrap="square" lIns="0" tIns="0" rIns="0" bIns="0" rtlCol="0">
              <a:spAutoFit/>
            </a:bodyPr>
            <a:lstStyle/>
            <a:p>
              <a:endParaRPr/>
            </a:p>
          </p:txBody>
        </p:sp>
        <p:sp>
          <p:nvSpPr>
            <p:cNvPr id="32" name="object 18"/>
            <p:cNvSpPr/>
            <p:nvPr/>
          </p:nvSpPr>
          <p:spPr>
            <a:xfrm>
              <a:off x="3807459" y="6700519"/>
              <a:ext cx="2137410" cy="0"/>
            </a:xfrm>
            <a:custGeom>
              <a:avLst/>
              <a:gdLst/>
              <a:ahLst/>
              <a:cxnLst/>
              <a:rect l="l" t="t" r="r" b="b"/>
              <a:pathLst>
                <a:path w="2137410">
                  <a:moveTo>
                    <a:pt x="2137410" y="0"/>
                  </a:moveTo>
                  <a:lnTo>
                    <a:pt x="0" y="0"/>
                  </a:lnTo>
                </a:path>
              </a:pathLst>
            </a:custGeom>
            <a:ln w="19050">
              <a:solidFill>
                <a:srgbClr val="000000"/>
              </a:solidFill>
            </a:ln>
          </p:spPr>
          <p:txBody>
            <a:bodyPr wrap="square" lIns="0" tIns="0" rIns="0" bIns="0" rtlCol="0">
              <a:spAutoFit/>
            </a:bodyPr>
            <a:lstStyle/>
            <a:p>
              <a:endParaRPr/>
            </a:p>
          </p:txBody>
        </p:sp>
        <p:sp>
          <p:nvSpPr>
            <p:cNvPr id="33" name="object 19"/>
            <p:cNvSpPr/>
            <p:nvPr/>
          </p:nvSpPr>
          <p:spPr>
            <a:xfrm>
              <a:off x="3769359" y="6458584"/>
              <a:ext cx="76200" cy="241935"/>
            </a:xfrm>
            <a:custGeom>
              <a:avLst/>
              <a:gdLst/>
              <a:ahLst/>
              <a:cxnLst/>
              <a:rect l="l" t="t" r="r" b="b"/>
              <a:pathLst>
                <a:path w="76200" h="241934">
                  <a:moveTo>
                    <a:pt x="47625" y="63500"/>
                  </a:moveTo>
                  <a:lnTo>
                    <a:pt x="28575" y="63500"/>
                  </a:lnTo>
                  <a:lnTo>
                    <a:pt x="28575" y="241935"/>
                  </a:lnTo>
                  <a:lnTo>
                    <a:pt x="47625" y="241935"/>
                  </a:lnTo>
                  <a:lnTo>
                    <a:pt x="47625" y="63500"/>
                  </a:lnTo>
                  <a:close/>
                </a:path>
                <a:path w="76200" h="241934">
                  <a:moveTo>
                    <a:pt x="38100" y="0"/>
                  </a:moveTo>
                  <a:lnTo>
                    <a:pt x="0" y="76200"/>
                  </a:lnTo>
                  <a:lnTo>
                    <a:pt x="28575" y="76200"/>
                  </a:lnTo>
                  <a:lnTo>
                    <a:pt x="28575" y="63500"/>
                  </a:lnTo>
                  <a:lnTo>
                    <a:pt x="69850" y="63500"/>
                  </a:lnTo>
                  <a:lnTo>
                    <a:pt x="38100" y="0"/>
                  </a:lnTo>
                  <a:close/>
                </a:path>
                <a:path w="76200" h="241934">
                  <a:moveTo>
                    <a:pt x="69850" y="63500"/>
                  </a:moveTo>
                  <a:lnTo>
                    <a:pt x="47625" y="63500"/>
                  </a:lnTo>
                  <a:lnTo>
                    <a:pt x="47625" y="76200"/>
                  </a:lnTo>
                  <a:lnTo>
                    <a:pt x="76200" y="76200"/>
                  </a:lnTo>
                  <a:lnTo>
                    <a:pt x="69850" y="63500"/>
                  </a:lnTo>
                  <a:close/>
                </a:path>
              </a:pathLst>
            </a:custGeom>
            <a:solidFill>
              <a:srgbClr val="000000"/>
            </a:solidFill>
          </p:spPr>
          <p:txBody>
            <a:bodyPr wrap="square" lIns="0" tIns="0" rIns="0" bIns="0" rtlCol="0">
              <a:spAutoFit/>
            </a:bodyPr>
            <a:lstStyle/>
            <a:p>
              <a:endParaRPr/>
            </a:p>
          </p:txBody>
        </p:sp>
        <p:sp>
          <p:nvSpPr>
            <p:cNvPr id="34" name="object 20"/>
            <p:cNvSpPr/>
            <p:nvPr/>
          </p:nvSpPr>
          <p:spPr>
            <a:xfrm>
              <a:off x="1101725" y="3603624"/>
              <a:ext cx="1424940" cy="535305"/>
            </a:xfrm>
            <a:custGeom>
              <a:avLst/>
              <a:gdLst/>
              <a:ahLst/>
              <a:cxnLst/>
              <a:rect l="l" t="t" r="r" b="b"/>
              <a:pathLst>
                <a:path w="1424939" h="535304">
                  <a:moveTo>
                    <a:pt x="0" y="535304"/>
                  </a:moveTo>
                  <a:lnTo>
                    <a:pt x="1424939" y="535304"/>
                  </a:lnTo>
                  <a:lnTo>
                    <a:pt x="1424939" y="0"/>
                  </a:lnTo>
                  <a:lnTo>
                    <a:pt x="0" y="0"/>
                  </a:lnTo>
                  <a:lnTo>
                    <a:pt x="0" y="535304"/>
                  </a:lnTo>
                  <a:close/>
                </a:path>
              </a:pathLst>
            </a:custGeom>
            <a:solidFill>
              <a:srgbClr val="808080"/>
            </a:solidFill>
          </p:spPr>
          <p:txBody>
            <a:bodyPr wrap="square" lIns="0" tIns="0" rIns="0" bIns="0" rtlCol="0">
              <a:spAutoFit/>
            </a:bodyPr>
            <a:lstStyle/>
            <a:p>
              <a:endParaRPr/>
            </a:p>
          </p:txBody>
        </p:sp>
        <p:sp>
          <p:nvSpPr>
            <p:cNvPr id="35" name="object 21"/>
            <p:cNvSpPr/>
            <p:nvPr/>
          </p:nvSpPr>
          <p:spPr>
            <a:xfrm>
              <a:off x="1101725" y="3603624"/>
              <a:ext cx="1424940" cy="535305"/>
            </a:xfrm>
            <a:custGeom>
              <a:avLst/>
              <a:gdLst/>
              <a:ahLst/>
              <a:cxnLst/>
              <a:rect l="l" t="t" r="r" b="b"/>
              <a:pathLst>
                <a:path w="1424939" h="535304">
                  <a:moveTo>
                    <a:pt x="0" y="535304"/>
                  </a:moveTo>
                  <a:lnTo>
                    <a:pt x="1424939" y="535304"/>
                  </a:lnTo>
                  <a:lnTo>
                    <a:pt x="1424939" y="0"/>
                  </a:lnTo>
                  <a:lnTo>
                    <a:pt x="0" y="0"/>
                  </a:lnTo>
                  <a:lnTo>
                    <a:pt x="0" y="535304"/>
                  </a:lnTo>
                  <a:close/>
                </a:path>
              </a:pathLst>
            </a:custGeom>
            <a:ln w="19050">
              <a:solidFill>
                <a:srgbClr val="808080"/>
              </a:solidFill>
            </a:ln>
          </p:spPr>
          <p:txBody>
            <a:bodyPr wrap="square" lIns="0" tIns="0" rIns="0" bIns="0" rtlCol="0">
              <a:spAutoFit/>
            </a:bodyPr>
            <a:lstStyle/>
            <a:p>
              <a:endParaRPr/>
            </a:p>
          </p:txBody>
        </p:sp>
        <p:sp>
          <p:nvSpPr>
            <p:cNvPr id="36" name="object 22"/>
            <p:cNvSpPr/>
            <p:nvPr/>
          </p:nvSpPr>
          <p:spPr>
            <a:xfrm>
              <a:off x="1076325" y="3578224"/>
              <a:ext cx="1424940" cy="535305"/>
            </a:xfrm>
            <a:custGeom>
              <a:avLst/>
              <a:gdLst/>
              <a:ahLst/>
              <a:cxnLst/>
              <a:rect l="l" t="t" r="r" b="b"/>
              <a:pathLst>
                <a:path w="1424939" h="535304">
                  <a:moveTo>
                    <a:pt x="0" y="535304"/>
                  </a:moveTo>
                  <a:lnTo>
                    <a:pt x="1424939" y="535304"/>
                  </a:lnTo>
                  <a:lnTo>
                    <a:pt x="1424939" y="0"/>
                  </a:lnTo>
                  <a:lnTo>
                    <a:pt x="0" y="0"/>
                  </a:lnTo>
                  <a:lnTo>
                    <a:pt x="0" y="535304"/>
                  </a:lnTo>
                  <a:close/>
                </a:path>
              </a:pathLst>
            </a:custGeom>
            <a:solidFill>
              <a:srgbClr val="FFFFFF"/>
            </a:solidFill>
          </p:spPr>
          <p:txBody>
            <a:bodyPr wrap="square" lIns="0" tIns="0" rIns="0" bIns="0" rtlCol="0">
              <a:spAutoFit/>
            </a:bodyPr>
            <a:lstStyle/>
            <a:p>
              <a:endParaRPr/>
            </a:p>
          </p:txBody>
        </p:sp>
        <p:sp>
          <p:nvSpPr>
            <p:cNvPr id="37" name="object 23"/>
            <p:cNvSpPr/>
            <p:nvPr/>
          </p:nvSpPr>
          <p:spPr>
            <a:xfrm>
              <a:off x="1076325" y="3578224"/>
              <a:ext cx="1424940" cy="535305"/>
            </a:xfrm>
            <a:custGeom>
              <a:avLst/>
              <a:gdLst/>
              <a:ahLst/>
              <a:cxnLst/>
              <a:rect l="l" t="t" r="r" b="b"/>
              <a:pathLst>
                <a:path w="1424939" h="535304">
                  <a:moveTo>
                    <a:pt x="0" y="535304"/>
                  </a:moveTo>
                  <a:lnTo>
                    <a:pt x="1424939" y="535304"/>
                  </a:lnTo>
                  <a:lnTo>
                    <a:pt x="1424939" y="0"/>
                  </a:lnTo>
                  <a:lnTo>
                    <a:pt x="0" y="0"/>
                  </a:lnTo>
                  <a:lnTo>
                    <a:pt x="0" y="535304"/>
                  </a:lnTo>
                  <a:close/>
                </a:path>
              </a:pathLst>
            </a:custGeom>
            <a:ln w="19050">
              <a:solidFill>
                <a:srgbClr val="000000"/>
              </a:solidFill>
            </a:ln>
          </p:spPr>
          <p:txBody>
            <a:bodyPr wrap="square" lIns="0" tIns="0" rIns="0" bIns="0" rtlCol="0">
              <a:spAutoFit/>
            </a:bodyPr>
            <a:lstStyle/>
            <a:p>
              <a:endParaRPr/>
            </a:p>
          </p:txBody>
        </p:sp>
        <p:sp>
          <p:nvSpPr>
            <p:cNvPr id="39" name="object 25"/>
            <p:cNvSpPr txBox="1"/>
            <p:nvPr/>
          </p:nvSpPr>
          <p:spPr>
            <a:xfrm>
              <a:off x="1529080" y="3666307"/>
              <a:ext cx="459105" cy="194310"/>
            </a:xfrm>
            <a:prstGeom prst="rect">
              <a:avLst/>
            </a:prstGeom>
          </p:spPr>
          <p:txBody>
            <a:bodyPr vert="horz" wrap="square" lIns="0" tIns="0" rIns="0" bIns="0" rtlCol="0">
              <a:spAutoFit/>
            </a:bodyPr>
            <a:lstStyle/>
            <a:p>
              <a:pPr marL="12700">
                <a:lnSpc>
                  <a:spcPct val="100000"/>
                </a:lnSpc>
              </a:pPr>
              <a:r>
                <a:rPr sz="1200" b="1" dirty="0">
                  <a:latin typeface="Arial"/>
                  <a:cs typeface="Arial"/>
                </a:rPr>
                <a:t>social</a:t>
              </a:r>
              <a:endParaRPr sz="1200" dirty="0">
                <a:latin typeface="Arial"/>
                <a:cs typeface="Arial"/>
              </a:endParaRPr>
            </a:p>
          </p:txBody>
        </p:sp>
        <p:sp>
          <p:nvSpPr>
            <p:cNvPr id="40" name="object 26"/>
            <p:cNvSpPr/>
            <p:nvPr/>
          </p:nvSpPr>
          <p:spPr>
            <a:xfrm>
              <a:off x="1750695" y="4107179"/>
              <a:ext cx="76200" cy="86995"/>
            </a:xfrm>
            <a:custGeom>
              <a:avLst/>
              <a:gdLst/>
              <a:ahLst/>
              <a:cxnLst/>
              <a:rect l="l" t="t" r="r" b="b"/>
              <a:pathLst>
                <a:path w="76200" h="86995">
                  <a:moveTo>
                    <a:pt x="31750" y="10795"/>
                  </a:moveTo>
                  <a:lnTo>
                    <a:pt x="0" y="10795"/>
                  </a:lnTo>
                  <a:lnTo>
                    <a:pt x="38100" y="86994"/>
                  </a:lnTo>
                  <a:lnTo>
                    <a:pt x="66675" y="29845"/>
                  </a:lnTo>
                  <a:lnTo>
                    <a:pt x="34543" y="29845"/>
                  </a:lnTo>
                  <a:lnTo>
                    <a:pt x="31750" y="27050"/>
                  </a:lnTo>
                  <a:lnTo>
                    <a:pt x="31750" y="10795"/>
                  </a:lnTo>
                  <a:close/>
                </a:path>
                <a:path w="76200" h="86995">
                  <a:moveTo>
                    <a:pt x="41656" y="0"/>
                  </a:moveTo>
                  <a:lnTo>
                    <a:pt x="34543" y="0"/>
                  </a:lnTo>
                  <a:lnTo>
                    <a:pt x="31750" y="2794"/>
                  </a:lnTo>
                  <a:lnTo>
                    <a:pt x="31750" y="27050"/>
                  </a:lnTo>
                  <a:lnTo>
                    <a:pt x="34543" y="29845"/>
                  </a:lnTo>
                  <a:lnTo>
                    <a:pt x="41656" y="29845"/>
                  </a:lnTo>
                  <a:lnTo>
                    <a:pt x="44450" y="27050"/>
                  </a:lnTo>
                  <a:lnTo>
                    <a:pt x="44450" y="2794"/>
                  </a:lnTo>
                  <a:lnTo>
                    <a:pt x="41656" y="0"/>
                  </a:lnTo>
                  <a:close/>
                </a:path>
                <a:path w="76200" h="86995">
                  <a:moveTo>
                    <a:pt x="76200" y="10795"/>
                  </a:moveTo>
                  <a:lnTo>
                    <a:pt x="44450" y="10795"/>
                  </a:lnTo>
                  <a:lnTo>
                    <a:pt x="44450" y="27050"/>
                  </a:lnTo>
                  <a:lnTo>
                    <a:pt x="41656" y="29845"/>
                  </a:lnTo>
                  <a:lnTo>
                    <a:pt x="66675" y="29845"/>
                  </a:lnTo>
                  <a:lnTo>
                    <a:pt x="76200" y="10795"/>
                  </a:lnTo>
                  <a:close/>
                </a:path>
              </a:pathLst>
            </a:custGeom>
            <a:solidFill>
              <a:srgbClr val="000000"/>
            </a:solidFill>
          </p:spPr>
          <p:txBody>
            <a:bodyPr wrap="square" lIns="0" tIns="0" rIns="0" bIns="0" rtlCol="0">
              <a:spAutoFit/>
            </a:bodyPr>
            <a:lstStyle/>
            <a:p>
              <a:endParaRPr/>
            </a:p>
          </p:txBody>
        </p:sp>
        <p:sp>
          <p:nvSpPr>
            <p:cNvPr id="41" name="object 27"/>
            <p:cNvSpPr/>
            <p:nvPr/>
          </p:nvSpPr>
          <p:spPr>
            <a:xfrm>
              <a:off x="3769359" y="4107179"/>
              <a:ext cx="76200" cy="86995"/>
            </a:xfrm>
            <a:custGeom>
              <a:avLst/>
              <a:gdLst/>
              <a:ahLst/>
              <a:cxnLst/>
              <a:rect l="l" t="t" r="r" b="b"/>
              <a:pathLst>
                <a:path w="76200" h="86995">
                  <a:moveTo>
                    <a:pt x="31750" y="10795"/>
                  </a:moveTo>
                  <a:lnTo>
                    <a:pt x="0" y="10795"/>
                  </a:lnTo>
                  <a:lnTo>
                    <a:pt x="38100" y="86994"/>
                  </a:lnTo>
                  <a:lnTo>
                    <a:pt x="66675" y="29845"/>
                  </a:lnTo>
                  <a:lnTo>
                    <a:pt x="34543" y="29845"/>
                  </a:lnTo>
                  <a:lnTo>
                    <a:pt x="31750" y="27050"/>
                  </a:lnTo>
                  <a:lnTo>
                    <a:pt x="31750" y="10795"/>
                  </a:lnTo>
                  <a:close/>
                </a:path>
                <a:path w="76200" h="86995">
                  <a:moveTo>
                    <a:pt x="41655" y="0"/>
                  </a:moveTo>
                  <a:lnTo>
                    <a:pt x="34543" y="0"/>
                  </a:lnTo>
                  <a:lnTo>
                    <a:pt x="31750" y="2794"/>
                  </a:lnTo>
                  <a:lnTo>
                    <a:pt x="31750" y="27050"/>
                  </a:lnTo>
                  <a:lnTo>
                    <a:pt x="34543" y="29845"/>
                  </a:lnTo>
                  <a:lnTo>
                    <a:pt x="41655" y="29845"/>
                  </a:lnTo>
                  <a:lnTo>
                    <a:pt x="44450" y="27050"/>
                  </a:lnTo>
                  <a:lnTo>
                    <a:pt x="44450" y="2794"/>
                  </a:lnTo>
                  <a:lnTo>
                    <a:pt x="41655" y="0"/>
                  </a:lnTo>
                  <a:close/>
                </a:path>
                <a:path w="76200" h="86995">
                  <a:moveTo>
                    <a:pt x="76200" y="10795"/>
                  </a:moveTo>
                  <a:lnTo>
                    <a:pt x="44450" y="10795"/>
                  </a:lnTo>
                  <a:lnTo>
                    <a:pt x="44450" y="27050"/>
                  </a:lnTo>
                  <a:lnTo>
                    <a:pt x="41655" y="29845"/>
                  </a:lnTo>
                  <a:lnTo>
                    <a:pt x="66675" y="29845"/>
                  </a:lnTo>
                  <a:lnTo>
                    <a:pt x="76200" y="10795"/>
                  </a:lnTo>
                  <a:close/>
                </a:path>
              </a:pathLst>
            </a:custGeom>
            <a:solidFill>
              <a:srgbClr val="000000"/>
            </a:solidFill>
          </p:spPr>
          <p:txBody>
            <a:bodyPr wrap="square" lIns="0" tIns="0" rIns="0" bIns="0" rtlCol="0">
              <a:spAutoFit/>
            </a:bodyPr>
            <a:lstStyle/>
            <a:p>
              <a:endParaRPr/>
            </a:p>
          </p:txBody>
        </p:sp>
        <p:sp>
          <p:nvSpPr>
            <p:cNvPr id="42" name="object 28"/>
            <p:cNvSpPr/>
            <p:nvPr/>
          </p:nvSpPr>
          <p:spPr>
            <a:xfrm>
              <a:off x="1788795" y="4222749"/>
              <a:ext cx="4393565" cy="0"/>
            </a:xfrm>
            <a:custGeom>
              <a:avLst/>
              <a:gdLst/>
              <a:ahLst/>
              <a:cxnLst/>
              <a:rect l="l" t="t" r="r" b="b"/>
              <a:pathLst>
                <a:path w="4393565">
                  <a:moveTo>
                    <a:pt x="0" y="0"/>
                  </a:moveTo>
                  <a:lnTo>
                    <a:pt x="4393565" y="0"/>
                  </a:lnTo>
                </a:path>
              </a:pathLst>
            </a:custGeom>
            <a:ln w="19050">
              <a:solidFill>
                <a:srgbClr val="000000"/>
              </a:solidFill>
            </a:ln>
          </p:spPr>
          <p:txBody>
            <a:bodyPr wrap="square" lIns="0" tIns="0" rIns="0" bIns="0" rtlCol="0">
              <a:spAutoFit/>
            </a:bodyPr>
            <a:lstStyle/>
            <a:p>
              <a:endParaRPr/>
            </a:p>
          </p:txBody>
        </p:sp>
        <p:sp>
          <p:nvSpPr>
            <p:cNvPr id="43" name="object 29"/>
            <p:cNvSpPr/>
            <p:nvPr/>
          </p:nvSpPr>
          <p:spPr>
            <a:xfrm>
              <a:off x="3120389" y="3603624"/>
              <a:ext cx="1424940" cy="535305"/>
            </a:xfrm>
            <a:custGeom>
              <a:avLst/>
              <a:gdLst/>
              <a:ahLst/>
              <a:cxnLst/>
              <a:rect l="l" t="t" r="r" b="b"/>
              <a:pathLst>
                <a:path w="1424939" h="535304">
                  <a:moveTo>
                    <a:pt x="0" y="535304"/>
                  </a:moveTo>
                  <a:lnTo>
                    <a:pt x="1424939" y="535304"/>
                  </a:lnTo>
                  <a:lnTo>
                    <a:pt x="1424939" y="0"/>
                  </a:lnTo>
                  <a:lnTo>
                    <a:pt x="0" y="0"/>
                  </a:lnTo>
                  <a:lnTo>
                    <a:pt x="0" y="535304"/>
                  </a:lnTo>
                  <a:close/>
                </a:path>
              </a:pathLst>
            </a:custGeom>
            <a:solidFill>
              <a:srgbClr val="808080"/>
            </a:solidFill>
          </p:spPr>
          <p:txBody>
            <a:bodyPr wrap="square" lIns="0" tIns="0" rIns="0" bIns="0" rtlCol="0">
              <a:spAutoFit/>
            </a:bodyPr>
            <a:lstStyle/>
            <a:p>
              <a:endParaRPr/>
            </a:p>
          </p:txBody>
        </p:sp>
        <p:sp>
          <p:nvSpPr>
            <p:cNvPr id="44" name="object 30"/>
            <p:cNvSpPr/>
            <p:nvPr/>
          </p:nvSpPr>
          <p:spPr>
            <a:xfrm>
              <a:off x="3120389" y="3603624"/>
              <a:ext cx="1424940" cy="535305"/>
            </a:xfrm>
            <a:custGeom>
              <a:avLst/>
              <a:gdLst/>
              <a:ahLst/>
              <a:cxnLst/>
              <a:rect l="l" t="t" r="r" b="b"/>
              <a:pathLst>
                <a:path w="1424939" h="535304">
                  <a:moveTo>
                    <a:pt x="0" y="535304"/>
                  </a:moveTo>
                  <a:lnTo>
                    <a:pt x="1424939" y="535304"/>
                  </a:lnTo>
                  <a:lnTo>
                    <a:pt x="1424939" y="0"/>
                  </a:lnTo>
                  <a:lnTo>
                    <a:pt x="0" y="0"/>
                  </a:lnTo>
                  <a:lnTo>
                    <a:pt x="0" y="535304"/>
                  </a:lnTo>
                  <a:close/>
                </a:path>
              </a:pathLst>
            </a:custGeom>
            <a:ln w="19050">
              <a:solidFill>
                <a:srgbClr val="808080"/>
              </a:solidFill>
            </a:ln>
          </p:spPr>
          <p:txBody>
            <a:bodyPr wrap="square" lIns="0" tIns="0" rIns="0" bIns="0" rtlCol="0">
              <a:spAutoFit/>
            </a:bodyPr>
            <a:lstStyle/>
            <a:p>
              <a:endParaRPr/>
            </a:p>
          </p:txBody>
        </p:sp>
        <p:sp>
          <p:nvSpPr>
            <p:cNvPr id="45" name="object 31"/>
            <p:cNvSpPr/>
            <p:nvPr/>
          </p:nvSpPr>
          <p:spPr>
            <a:xfrm>
              <a:off x="3094989" y="3578224"/>
              <a:ext cx="1424940" cy="535305"/>
            </a:xfrm>
            <a:custGeom>
              <a:avLst/>
              <a:gdLst/>
              <a:ahLst/>
              <a:cxnLst/>
              <a:rect l="l" t="t" r="r" b="b"/>
              <a:pathLst>
                <a:path w="1424939" h="535304">
                  <a:moveTo>
                    <a:pt x="0" y="535304"/>
                  </a:moveTo>
                  <a:lnTo>
                    <a:pt x="1424939" y="535304"/>
                  </a:lnTo>
                  <a:lnTo>
                    <a:pt x="1424939" y="0"/>
                  </a:lnTo>
                  <a:lnTo>
                    <a:pt x="0" y="0"/>
                  </a:lnTo>
                  <a:lnTo>
                    <a:pt x="0" y="535304"/>
                  </a:lnTo>
                  <a:close/>
                </a:path>
              </a:pathLst>
            </a:custGeom>
            <a:solidFill>
              <a:srgbClr val="FFFFFF"/>
            </a:solidFill>
          </p:spPr>
          <p:txBody>
            <a:bodyPr wrap="square" lIns="0" tIns="0" rIns="0" bIns="0" rtlCol="0">
              <a:spAutoFit/>
            </a:bodyPr>
            <a:lstStyle/>
            <a:p>
              <a:endParaRPr/>
            </a:p>
          </p:txBody>
        </p:sp>
        <p:sp>
          <p:nvSpPr>
            <p:cNvPr id="46" name="object 32"/>
            <p:cNvSpPr/>
            <p:nvPr/>
          </p:nvSpPr>
          <p:spPr>
            <a:xfrm>
              <a:off x="3094989" y="3578224"/>
              <a:ext cx="1424940" cy="535305"/>
            </a:xfrm>
            <a:custGeom>
              <a:avLst/>
              <a:gdLst/>
              <a:ahLst/>
              <a:cxnLst/>
              <a:rect l="l" t="t" r="r" b="b"/>
              <a:pathLst>
                <a:path w="1424939" h="535304">
                  <a:moveTo>
                    <a:pt x="0" y="535304"/>
                  </a:moveTo>
                  <a:lnTo>
                    <a:pt x="1424939" y="535304"/>
                  </a:lnTo>
                  <a:lnTo>
                    <a:pt x="1424939" y="0"/>
                  </a:lnTo>
                  <a:lnTo>
                    <a:pt x="0" y="0"/>
                  </a:lnTo>
                  <a:lnTo>
                    <a:pt x="0" y="535304"/>
                  </a:lnTo>
                  <a:close/>
                </a:path>
              </a:pathLst>
            </a:custGeom>
            <a:ln w="19050">
              <a:solidFill>
                <a:srgbClr val="000000"/>
              </a:solidFill>
            </a:ln>
          </p:spPr>
          <p:txBody>
            <a:bodyPr wrap="square" lIns="0" tIns="0" rIns="0" bIns="0" rtlCol="0">
              <a:spAutoFit/>
            </a:bodyPr>
            <a:lstStyle/>
            <a:p>
              <a:endParaRPr/>
            </a:p>
          </p:txBody>
        </p:sp>
        <p:sp>
          <p:nvSpPr>
            <p:cNvPr id="47" name="object 33"/>
            <p:cNvSpPr txBox="1"/>
            <p:nvPr/>
          </p:nvSpPr>
          <p:spPr>
            <a:xfrm>
              <a:off x="3249295" y="3629786"/>
              <a:ext cx="1116965" cy="386123"/>
            </a:xfrm>
            <a:prstGeom prst="rect">
              <a:avLst/>
            </a:prstGeom>
          </p:spPr>
          <p:txBody>
            <a:bodyPr vert="horz" wrap="square" lIns="0" tIns="0" rIns="0" bIns="0" rtlCol="0">
              <a:spAutoFit/>
            </a:bodyPr>
            <a:lstStyle/>
            <a:p>
              <a:pPr marL="224154" marR="6350" indent="-212090" algn="ctr">
                <a:lnSpc>
                  <a:spcPts val="1420"/>
                </a:lnSpc>
              </a:pPr>
              <a:r>
                <a:rPr lang="fr-CH" sz="1200" b="1" dirty="0" err="1">
                  <a:cs typeface="Arial"/>
                </a:rPr>
                <a:t>p</a:t>
              </a:r>
              <a:r>
                <a:rPr lang="fr-CH" sz="1200" b="1" spc="5" dirty="0" err="1">
                  <a:cs typeface="Arial"/>
                </a:rPr>
                <a:t>h</a:t>
              </a:r>
              <a:r>
                <a:rPr lang="fr-CH" sz="1200" b="1" spc="-35" dirty="0" err="1">
                  <a:cs typeface="Arial"/>
                </a:rPr>
                <a:t>y</a:t>
              </a:r>
              <a:r>
                <a:rPr lang="fr-CH" sz="1200" b="1" dirty="0" err="1">
                  <a:cs typeface="Arial"/>
                </a:rPr>
                <a:t>sical</a:t>
              </a:r>
              <a:endParaRPr lang="fr-CH" sz="1200" dirty="0">
                <a:cs typeface="Arial"/>
              </a:endParaRPr>
            </a:p>
            <a:p>
              <a:pPr marL="224154" marR="6350" indent="-212090" algn="ctr">
                <a:lnSpc>
                  <a:spcPts val="1420"/>
                </a:lnSpc>
              </a:pPr>
              <a:r>
                <a:rPr sz="1200" b="1" dirty="0" err="1">
                  <a:latin typeface="Arial"/>
                  <a:cs typeface="Arial"/>
                </a:rPr>
                <a:t>en</a:t>
              </a:r>
              <a:r>
                <a:rPr sz="1200" b="1" spc="-25" dirty="0" err="1">
                  <a:latin typeface="Arial"/>
                  <a:cs typeface="Arial"/>
                </a:rPr>
                <a:t>v</a:t>
              </a:r>
              <a:r>
                <a:rPr sz="1200" b="1" dirty="0" err="1">
                  <a:latin typeface="Arial"/>
                  <a:cs typeface="Arial"/>
                </a:rPr>
                <a:t>ironnement</a:t>
              </a:r>
              <a:endParaRPr sz="1200" dirty="0">
                <a:latin typeface="Arial"/>
                <a:cs typeface="Arial"/>
              </a:endParaRPr>
            </a:p>
          </p:txBody>
        </p:sp>
        <p:sp>
          <p:nvSpPr>
            <p:cNvPr id="48" name="object 34"/>
            <p:cNvSpPr/>
            <p:nvPr/>
          </p:nvSpPr>
          <p:spPr>
            <a:xfrm>
              <a:off x="5257800" y="3603624"/>
              <a:ext cx="1424940" cy="535305"/>
            </a:xfrm>
            <a:custGeom>
              <a:avLst/>
              <a:gdLst/>
              <a:ahLst/>
              <a:cxnLst/>
              <a:rect l="l" t="t" r="r" b="b"/>
              <a:pathLst>
                <a:path w="1424940" h="535304">
                  <a:moveTo>
                    <a:pt x="0" y="535304"/>
                  </a:moveTo>
                  <a:lnTo>
                    <a:pt x="1424940" y="535304"/>
                  </a:lnTo>
                  <a:lnTo>
                    <a:pt x="1424940" y="0"/>
                  </a:lnTo>
                  <a:lnTo>
                    <a:pt x="0" y="0"/>
                  </a:lnTo>
                  <a:lnTo>
                    <a:pt x="0" y="535304"/>
                  </a:lnTo>
                  <a:close/>
                </a:path>
              </a:pathLst>
            </a:custGeom>
            <a:solidFill>
              <a:srgbClr val="808080"/>
            </a:solidFill>
          </p:spPr>
          <p:txBody>
            <a:bodyPr wrap="square" lIns="0" tIns="0" rIns="0" bIns="0" rtlCol="0">
              <a:spAutoFit/>
            </a:bodyPr>
            <a:lstStyle/>
            <a:p>
              <a:endParaRPr/>
            </a:p>
          </p:txBody>
        </p:sp>
        <p:sp>
          <p:nvSpPr>
            <p:cNvPr id="49" name="object 35"/>
            <p:cNvSpPr/>
            <p:nvPr/>
          </p:nvSpPr>
          <p:spPr>
            <a:xfrm>
              <a:off x="5257800" y="3603624"/>
              <a:ext cx="1424940" cy="535305"/>
            </a:xfrm>
            <a:custGeom>
              <a:avLst/>
              <a:gdLst/>
              <a:ahLst/>
              <a:cxnLst/>
              <a:rect l="l" t="t" r="r" b="b"/>
              <a:pathLst>
                <a:path w="1424940" h="535304">
                  <a:moveTo>
                    <a:pt x="0" y="535304"/>
                  </a:moveTo>
                  <a:lnTo>
                    <a:pt x="1424940" y="535304"/>
                  </a:lnTo>
                  <a:lnTo>
                    <a:pt x="1424940" y="0"/>
                  </a:lnTo>
                  <a:lnTo>
                    <a:pt x="0" y="0"/>
                  </a:lnTo>
                  <a:lnTo>
                    <a:pt x="0" y="535304"/>
                  </a:lnTo>
                  <a:close/>
                </a:path>
              </a:pathLst>
            </a:custGeom>
            <a:ln w="19050">
              <a:solidFill>
                <a:srgbClr val="808080"/>
              </a:solidFill>
            </a:ln>
          </p:spPr>
          <p:txBody>
            <a:bodyPr wrap="square" lIns="0" tIns="0" rIns="0" bIns="0" rtlCol="0">
              <a:spAutoFit/>
            </a:bodyPr>
            <a:lstStyle/>
            <a:p>
              <a:endParaRPr/>
            </a:p>
          </p:txBody>
        </p:sp>
        <p:sp>
          <p:nvSpPr>
            <p:cNvPr id="50" name="object 36"/>
            <p:cNvSpPr/>
            <p:nvPr/>
          </p:nvSpPr>
          <p:spPr>
            <a:xfrm>
              <a:off x="5232400" y="3578224"/>
              <a:ext cx="1424940" cy="535305"/>
            </a:xfrm>
            <a:custGeom>
              <a:avLst/>
              <a:gdLst/>
              <a:ahLst/>
              <a:cxnLst/>
              <a:rect l="l" t="t" r="r" b="b"/>
              <a:pathLst>
                <a:path w="1424940" h="535304">
                  <a:moveTo>
                    <a:pt x="0" y="535304"/>
                  </a:moveTo>
                  <a:lnTo>
                    <a:pt x="1424940" y="535304"/>
                  </a:lnTo>
                  <a:lnTo>
                    <a:pt x="1424940" y="0"/>
                  </a:lnTo>
                  <a:lnTo>
                    <a:pt x="0" y="0"/>
                  </a:lnTo>
                  <a:lnTo>
                    <a:pt x="0" y="535304"/>
                  </a:lnTo>
                  <a:close/>
                </a:path>
              </a:pathLst>
            </a:custGeom>
            <a:solidFill>
              <a:srgbClr val="FFFFFF"/>
            </a:solidFill>
          </p:spPr>
          <p:txBody>
            <a:bodyPr wrap="square" lIns="0" tIns="0" rIns="0" bIns="0" rtlCol="0">
              <a:spAutoFit/>
            </a:bodyPr>
            <a:lstStyle/>
            <a:p>
              <a:endParaRPr/>
            </a:p>
          </p:txBody>
        </p:sp>
        <p:sp>
          <p:nvSpPr>
            <p:cNvPr id="51" name="object 37"/>
            <p:cNvSpPr/>
            <p:nvPr/>
          </p:nvSpPr>
          <p:spPr>
            <a:xfrm>
              <a:off x="5232400" y="3578224"/>
              <a:ext cx="1424940" cy="535305"/>
            </a:xfrm>
            <a:custGeom>
              <a:avLst/>
              <a:gdLst/>
              <a:ahLst/>
              <a:cxnLst/>
              <a:rect l="l" t="t" r="r" b="b"/>
              <a:pathLst>
                <a:path w="1424940" h="535304">
                  <a:moveTo>
                    <a:pt x="0" y="535304"/>
                  </a:moveTo>
                  <a:lnTo>
                    <a:pt x="1424940" y="535304"/>
                  </a:lnTo>
                  <a:lnTo>
                    <a:pt x="1424940" y="0"/>
                  </a:lnTo>
                  <a:lnTo>
                    <a:pt x="0" y="0"/>
                  </a:lnTo>
                  <a:lnTo>
                    <a:pt x="0" y="535304"/>
                  </a:lnTo>
                  <a:close/>
                </a:path>
              </a:pathLst>
            </a:custGeom>
            <a:ln w="19050">
              <a:solidFill>
                <a:srgbClr val="000000"/>
              </a:solidFill>
            </a:ln>
          </p:spPr>
          <p:txBody>
            <a:bodyPr wrap="square" lIns="0" tIns="0" rIns="0" bIns="0" rtlCol="0">
              <a:spAutoFit/>
            </a:bodyPr>
            <a:lstStyle/>
            <a:p>
              <a:endParaRPr/>
            </a:p>
          </p:txBody>
        </p:sp>
        <p:sp>
          <p:nvSpPr>
            <p:cNvPr id="52" name="object 38"/>
            <p:cNvSpPr txBox="1"/>
            <p:nvPr/>
          </p:nvSpPr>
          <p:spPr>
            <a:xfrm>
              <a:off x="5463469" y="3629786"/>
              <a:ext cx="943229" cy="386123"/>
            </a:xfrm>
            <a:prstGeom prst="rect">
              <a:avLst/>
            </a:prstGeom>
          </p:spPr>
          <p:txBody>
            <a:bodyPr vert="horz" wrap="square" lIns="0" tIns="0" rIns="0" bIns="0" rtlCol="0">
              <a:spAutoFit/>
            </a:bodyPr>
            <a:lstStyle/>
            <a:p>
              <a:pPr marL="12700" marR="6350" indent="106680" algn="ctr">
                <a:lnSpc>
                  <a:spcPts val="1420"/>
                </a:lnSpc>
              </a:pPr>
              <a:r>
                <a:rPr lang="fr-CH" sz="1200" b="1" dirty="0" err="1">
                  <a:cs typeface="Arial"/>
                </a:rPr>
                <a:t>Gen</a:t>
              </a:r>
              <a:r>
                <a:rPr lang="fr-CH" sz="1200" b="1" spc="5" dirty="0" err="1">
                  <a:cs typeface="Arial"/>
                </a:rPr>
                <a:t>e</a:t>
              </a:r>
              <a:r>
                <a:rPr lang="fr-CH" sz="1200" b="1" dirty="0" err="1">
                  <a:cs typeface="Arial"/>
                </a:rPr>
                <a:t>tic</a:t>
              </a:r>
              <a:endParaRPr lang="fr-CH" sz="1200" dirty="0">
                <a:cs typeface="Arial"/>
              </a:endParaRPr>
            </a:p>
            <a:p>
              <a:pPr marL="12700" marR="6350" indent="106680" algn="ctr">
                <a:lnSpc>
                  <a:spcPts val="1420"/>
                </a:lnSpc>
              </a:pPr>
              <a:r>
                <a:rPr lang="fr-CH" sz="1200" b="1" dirty="0" err="1">
                  <a:latin typeface="Arial"/>
                  <a:cs typeface="Arial"/>
                </a:rPr>
                <a:t>Inheritance</a:t>
              </a:r>
              <a:endParaRPr sz="1200" dirty="0">
                <a:latin typeface="Arial"/>
                <a:cs typeface="Arial"/>
              </a:endParaRPr>
            </a:p>
          </p:txBody>
        </p:sp>
        <p:sp>
          <p:nvSpPr>
            <p:cNvPr id="53" name="object 39"/>
            <p:cNvSpPr/>
            <p:nvPr/>
          </p:nvSpPr>
          <p:spPr>
            <a:xfrm>
              <a:off x="5906770" y="4136389"/>
              <a:ext cx="76200" cy="86995"/>
            </a:xfrm>
            <a:custGeom>
              <a:avLst/>
              <a:gdLst/>
              <a:ahLst/>
              <a:cxnLst/>
              <a:rect l="l" t="t" r="r" b="b"/>
              <a:pathLst>
                <a:path w="76200" h="86995">
                  <a:moveTo>
                    <a:pt x="31750" y="10795"/>
                  </a:moveTo>
                  <a:lnTo>
                    <a:pt x="0" y="10795"/>
                  </a:lnTo>
                  <a:lnTo>
                    <a:pt x="38100" y="86995"/>
                  </a:lnTo>
                  <a:lnTo>
                    <a:pt x="66675" y="29845"/>
                  </a:lnTo>
                  <a:lnTo>
                    <a:pt x="34543" y="29845"/>
                  </a:lnTo>
                  <a:lnTo>
                    <a:pt x="31750" y="27050"/>
                  </a:lnTo>
                  <a:lnTo>
                    <a:pt x="31750" y="10795"/>
                  </a:lnTo>
                  <a:close/>
                </a:path>
                <a:path w="76200" h="86995">
                  <a:moveTo>
                    <a:pt x="41655" y="0"/>
                  </a:moveTo>
                  <a:lnTo>
                    <a:pt x="34543" y="0"/>
                  </a:lnTo>
                  <a:lnTo>
                    <a:pt x="31750" y="2794"/>
                  </a:lnTo>
                  <a:lnTo>
                    <a:pt x="31750" y="27050"/>
                  </a:lnTo>
                  <a:lnTo>
                    <a:pt x="34543" y="29845"/>
                  </a:lnTo>
                  <a:lnTo>
                    <a:pt x="41655" y="29845"/>
                  </a:lnTo>
                  <a:lnTo>
                    <a:pt x="44450" y="27050"/>
                  </a:lnTo>
                  <a:lnTo>
                    <a:pt x="44450" y="2794"/>
                  </a:lnTo>
                  <a:lnTo>
                    <a:pt x="41655" y="0"/>
                  </a:lnTo>
                  <a:close/>
                </a:path>
                <a:path w="76200" h="86995">
                  <a:moveTo>
                    <a:pt x="76200" y="10795"/>
                  </a:moveTo>
                  <a:lnTo>
                    <a:pt x="44450" y="10795"/>
                  </a:lnTo>
                  <a:lnTo>
                    <a:pt x="44450" y="27050"/>
                  </a:lnTo>
                  <a:lnTo>
                    <a:pt x="41655" y="29845"/>
                  </a:lnTo>
                  <a:lnTo>
                    <a:pt x="66675" y="29845"/>
                  </a:lnTo>
                  <a:lnTo>
                    <a:pt x="76200" y="10795"/>
                  </a:lnTo>
                  <a:close/>
                </a:path>
              </a:pathLst>
            </a:custGeom>
            <a:solidFill>
              <a:srgbClr val="000000"/>
            </a:solidFill>
          </p:spPr>
          <p:txBody>
            <a:bodyPr wrap="square" lIns="0" tIns="0" rIns="0" bIns="0" rtlCol="0">
              <a:spAutoFit/>
            </a:bodyPr>
            <a:lstStyle/>
            <a:p>
              <a:endParaRPr/>
            </a:p>
          </p:txBody>
        </p:sp>
        <p:sp>
          <p:nvSpPr>
            <p:cNvPr id="54" name="object 40"/>
            <p:cNvSpPr/>
            <p:nvPr/>
          </p:nvSpPr>
          <p:spPr>
            <a:xfrm>
              <a:off x="6144259" y="4222749"/>
              <a:ext cx="76200" cy="1451610"/>
            </a:xfrm>
            <a:custGeom>
              <a:avLst/>
              <a:gdLst/>
              <a:ahLst/>
              <a:cxnLst/>
              <a:rect l="l" t="t" r="r" b="b"/>
              <a:pathLst>
                <a:path w="76200" h="1451610">
                  <a:moveTo>
                    <a:pt x="47625" y="63500"/>
                  </a:moveTo>
                  <a:lnTo>
                    <a:pt x="28575" y="63500"/>
                  </a:lnTo>
                  <a:lnTo>
                    <a:pt x="28575" y="1451610"/>
                  </a:lnTo>
                  <a:lnTo>
                    <a:pt x="47625" y="1451610"/>
                  </a:lnTo>
                  <a:lnTo>
                    <a:pt x="47625" y="63500"/>
                  </a:lnTo>
                  <a:close/>
                </a:path>
                <a:path w="76200" h="1451610">
                  <a:moveTo>
                    <a:pt x="38100" y="0"/>
                  </a:moveTo>
                  <a:lnTo>
                    <a:pt x="0" y="76200"/>
                  </a:lnTo>
                  <a:lnTo>
                    <a:pt x="28575" y="76200"/>
                  </a:lnTo>
                  <a:lnTo>
                    <a:pt x="28575" y="63500"/>
                  </a:lnTo>
                  <a:lnTo>
                    <a:pt x="69850" y="63500"/>
                  </a:lnTo>
                  <a:lnTo>
                    <a:pt x="38100" y="0"/>
                  </a:lnTo>
                  <a:close/>
                </a:path>
                <a:path w="76200" h="1451610">
                  <a:moveTo>
                    <a:pt x="69850" y="63500"/>
                  </a:moveTo>
                  <a:lnTo>
                    <a:pt x="47625" y="63500"/>
                  </a:lnTo>
                  <a:lnTo>
                    <a:pt x="47625" y="76200"/>
                  </a:lnTo>
                  <a:lnTo>
                    <a:pt x="76200" y="76200"/>
                  </a:lnTo>
                  <a:lnTo>
                    <a:pt x="69850" y="63500"/>
                  </a:lnTo>
                  <a:close/>
                </a:path>
              </a:pathLst>
            </a:custGeom>
            <a:solidFill>
              <a:srgbClr val="000000"/>
            </a:solidFill>
          </p:spPr>
          <p:txBody>
            <a:bodyPr wrap="square" lIns="0" tIns="0" rIns="0" bIns="0" rtlCol="0">
              <a:spAutoFit/>
            </a:bodyPr>
            <a:lstStyle/>
            <a:p>
              <a:endParaRPr/>
            </a:p>
          </p:txBody>
        </p:sp>
        <p:sp>
          <p:nvSpPr>
            <p:cNvPr id="55" name="object 41"/>
            <p:cNvSpPr/>
            <p:nvPr/>
          </p:nvSpPr>
          <p:spPr>
            <a:xfrm>
              <a:off x="3531870" y="4222749"/>
              <a:ext cx="76200" cy="1451610"/>
            </a:xfrm>
            <a:custGeom>
              <a:avLst/>
              <a:gdLst/>
              <a:ahLst/>
              <a:cxnLst/>
              <a:rect l="l" t="t" r="r" b="b"/>
              <a:pathLst>
                <a:path w="76200" h="1451610">
                  <a:moveTo>
                    <a:pt x="28575" y="1375410"/>
                  </a:moveTo>
                  <a:lnTo>
                    <a:pt x="0" y="1375410"/>
                  </a:lnTo>
                  <a:lnTo>
                    <a:pt x="38100" y="1451610"/>
                  </a:lnTo>
                  <a:lnTo>
                    <a:pt x="69850" y="1388110"/>
                  </a:lnTo>
                  <a:lnTo>
                    <a:pt x="28575" y="1388110"/>
                  </a:lnTo>
                  <a:lnTo>
                    <a:pt x="28575" y="1375410"/>
                  </a:lnTo>
                  <a:close/>
                </a:path>
                <a:path w="76200" h="1451610">
                  <a:moveTo>
                    <a:pt x="47625" y="0"/>
                  </a:moveTo>
                  <a:lnTo>
                    <a:pt x="28575" y="0"/>
                  </a:lnTo>
                  <a:lnTo>
                    <a:pt x="28575" y="1388110"/>
                  </a:lnTo>
                  <a:lnTo>
                    <a:pt x="47625" y="1388110"/>
                  </a:lnTo>
                  <a:lnTo>
                    <a:pt x="47625" y="0"/>
                  </a:lnTo>
                  <a:close/>
                </a:path>
                <a:path w="76200" h="1451610">
                  <a:moveTo>
                    <a:pt x="76200" y="1375410"/>
                  </a:moveTo>
                  <a:lnTo>
                    <a:pt x="47625" y="1375410"/>
                  </a:lnTo>
                  <a:lnTo>
                    <a:pt x="47625" y="1388110"/>
                  </a:lnTo>
                  <a:lnTo>
                    <a:pt x="69850" y="1388110"/>
                  </a:lnTo>
                  <a:lnTo>
                    <a:pt x="76200" y="1375410"/>
                  </a:lnTo>
                  <a:close/>
                </a:path>
              </a:pathLst>
            </a:custGeom>
            <a:solidFill>
              <a:srgbClr val="000000"/>
            </a:solidFill>
          </p:spPr>
          <p:txBody>
            <a:bodyPr wrap="square" lIns="0" tIns="0" rIns="0" bIns="0" rtlCol="0">
              <a:spAutoFit/>
            </a:bodyPr>
            <a:lstStyle/>
            <a:p>
              <a:endParaRPr/>
            </a:p>
          </p:txBody>
        </p:sp>
        <p:sp>
          <p:nvSpPr>
            <p:cNvPr id="56" name="object 42"/>
            <p:cNvSpPr/>
            <p:nvPr/>
          </p:nvSpPr>
          <p:spPr>
            <a:xfrm>
              <a:off x="1220469" y="5699759"/>
              <a:ext cx="1187450" cy="806450"/>
            </a:xfrm>
            <a:custGeom>
              <a:avLst/>
              <a:gdLst/>
              <a:ahLst/>
              <a:cxnLst/>
              <a:rect l="l" t="t" r="r" b="b"/>
              <a:pathLst>
                <a:path w="1187450" h="806450">
                  <a:moveTo>
                    <a:pt x="0" y="806450"/>
                  </a:moveTo>
                  <a:lnTo>
                    <a:pt x="1187450" y="806450"/>
                  </a:lnTo>
                  <a:lnTo>
                    <a:pt x="1187450" y="0"/>
                  </a:lnTo>
                  <a:lnTo>
                    <a:pt x="0" y="0"/>
                  </a:lnTo>
                  <a:lnTo>
                    <a:pt x="0" y="806450"/>
                  </a:lnTo>
                  <a:close/>
                </a:path>
              </a:pathLst>
            </a:custGeom>
            <a:solidFill>
              <a:srgbClr val="808080"/>
            </a:solidFill>
          </p:spPr>
          <p:txBody>
            <a:bodyPr wrap="square" lIns="0" tIns="0" rIns="0" bIns="0" rtlCol="0">
              <a:spAutoFit/>
            </a:bodyPr>
            <a:lstStyle/>
            <a:p>
              <a:endParaRPr/>
            </a:p>
          </p:txBody>
        </p:sp>
        <p:sp>
          <p:nvSpPr>
            <p:cNvPr id="57" name="object 43"/>
            <p:cNvSpPr/>
            <p:nvPr/>
          </p:nvSpPr>
          <p:spPr>
            <a:xfrm>
              <a:off x="1220469" y="5699759"/>
              <a:ext cx="1187450" cy="806450"/>
            </a:xfrm>
            <a:custGeom>
              <a:avLst/>
              <a:gdLst/>
              <a:ahLst/>
              <a:cxnLst/>
              <a:rect l="l" t="t" r="r" b="b"/>
              <a:pathLst>
                <a:path w="1187450" h="806450">
                  <a:moveTo>
                    <a:pt x="0" y="806450"/>
                  </a:moveTo>
                  <a:lnTo>
                    <a:pt x="1187450" y="806450"/>
                  </a:lnTo>
                  <a:lnTo>
                    <a:pt x="1187450" y="0"/>
                  </a:lnTo>
                  <a:lnTo>
                    <a:pt x="0" y="0"/>
                  </a:lnTo>
                  <a:lnTo>
                    <a:pt x="0" y="806450"/>
                  </a:lnTo>
                  <a:close/>
                </a:path>
              </a:pathLst>
            </a:custGeom>
            <a:ln w="19050">
              <a:solidFill>
                <a:srgbClr val="808080"/>
              </a:solidFill>
            </a:ln>
          </p:spPr>
          <p:txBody>
            <a:bodyPr wrap="square" lIns="0" tIns="0" rIns="0" bIns="0" rtlCol="0">
              <a:spAutoFit/>
            </a:bodyPr>
            <a:lstStyle/>
            <a:p>
              <a:endParaRPr/>
            </a:p>
          </p:txBody>
        </p:sp>
        <p:sp>
          <p:nvSpPr>
            <p:cNvPr id="58" name="object 44"/>
            <p:cNvSpPr/>
            <p:nvPr/>
          </p:nvSpPr>
          <p:spPr>
            <a:xfrm>
              <a:off x="1195069" y="5674359"/>
              <a:ext cx="1187450" cy="806450"/>
            </a:xfrm>
            <a:custGeom>
              <a:avLst/>
              <a:gdLst/>
              <a:ahLst/>
              <a:cxnLst/>
              <a:rect l="l" t="t" r="r" b="b"/>
              <a:pathLst>
                <a:path w="1187450" h="806450">
                  <a:moveTo>
                    <a:pt x="0" y="806450"/>
                  </a:moveTo>
                  <a:lnTo>
                    <a:pt x="1187450" y="806450"/>
                  </a:lnTo>
                  <a:lnTo>
                    <a:pt x="1187450" y="0"/>
                  </a:lnTo>
                  <a:lnTo>
                    <a:pt x="0" y="0"/>
                  </a:lnTo>
                  <a:lnTo>
                    <a:pt x="0" y="806450"/>
                  </a:lnTo>
                  <a:close/>
                </a:path>
              </a:pathLst>
            </a:custGeom>
            <a:solidFill>
              <a:srgbClr val="FFFFFF"/>
            </a:solidFill>
          </p:spPr>
          <p:txBody>
            <a:bodyPr wrap="square" lIns="0" tIns="0" rIns="0" bIns="0" rtlCol="0">
              <a:spAutoFit/>
            </a:bodyPr>
            <a:lstStyle/>
            <a:p>
              <a:endParaRPr/>
            </a:p>
          </p:txBody>
        </p:sp>
        <p:sp>
          <p:nvSpPr>
            <p:cNvPr id="59" name="object 45"/>
            <p:cNvSpPr/>
            <p:nvPr/>
          </p:nvSpPr>
          <p:spPr>
            <a:xfrm>
              <a:off x="1195069" y="5674359"/>
              <a:ext cx="1187450" cy="806450"/>
            </a:xfrm>
            <a:custGeom>
              <a:avLst/>
              <a:gdLst/>
              <a:ahLst/>
              <a:cxnLst/>
              <a:rect l="l" t="t" r="r" b="b"/>
              <a:pathLst>
                <a:path w="1187450" h="806450">
                  <a:moveTo>
                    <a:pt x="0" y="806450"/>
                  </a:moveTo>
                  <a:lnTo>
                    <a:pt x="1187450" y="806450"/>
                  </a:lnTo>
                  <a:lnTo>
                    <a:pt x="1187450" y="0"/>
                  </a:lnTo>
                  <a:lnTo>
                    <a:pt x="0" y="0"/>
                  </a:lnTo>
                  <a:lnTo>
                    <a:pt x="0" y="806450"/>
                  </a:lnTo>
                  <a:close/>
                </a:path>
              </a:pathLst>
            </a:custGeom>
            <a:ln w="19050">
              <a:solidFill>
                <a:srgbClr val="000000"/>
              </a:solidFill>
            </a:ln>
          </p:spPr>
          <p:txBody>
            <a:bodyPr wrap="square" lIns="0" tIns="0" rIns="0" bIns="0" rtlCol="0">
              <a:spAutoFit/>
            </a:bodyPr>
            <a:lstStyle/>
            <a:p>
              <a:endParaRPr/>
            </a:p>
          </p:txBody>
        </p:sp>
        <p:sp>
          <p:nvSpPr>
            <p:cNvPr id="60" name="object 46"/>
            <p:cNvSpPr/>
            <p:nvPr/>
          </p:nvSpPr>
          <p:spPr>
            <a:xfrm>
              <a:off x="2382520" y="6039484"/>
              <a:ext cx="831215" cy="76200"/>
            </a:xfrm>
            <a:custGeom>
              <a:avLst/>
              <a:gdLst/>
              <a:ahLst/>
              <a:cxnLst/>
              <a:rect l="l" t="t" r="r" b="b"/>
              <a:pathLst>
                <a:path w="831214" h="76200">
                  <a:moveTo>
                    <a:pt x="76200" y="0"/>
                  </a:moveTo>
                  <a:lnTo>
                    <a:pt x="0" y="38100"/>
                  </a:lnTo>
                  <a:lnTo>
                    <a:pt x="76200" y="76200"/>
                  </a:lnTo>
                  <a:lnTo>
                    <a:pt x="76200" y="47625"/>
                  </a:lnTo>
                  <a:lnTo>
                    <a:pt x="63500" y="47625"/>
                  </a:lnTo>
                  <a:lnTo>
                    <a:pt x="63500" y="28575"/>
                  </a:lnTo>
                  <a:lnTo>
                    <a:pt x="76200" y="28575"/>
                  </a:lnTo>
                  <a:lnTo>
                    <a:pt x="76200" y="0"/>
                  </a:lnTo>
                  <a:close/>
                </a:path>
                <a:path w="831214" h="76200">
                  <a:moveTo>
                    <a:pt x="76200" y="28575"/>
                  </a:moveTo>
                  <a:lnTo>
                    <a:pt x="63500" y="28575"/>
                  </a:lnTo>
                  <a:lnTo>
                    <a:pt x="63500" y="47625"/>
                  </a:lnTo>
                  <a:lnTo>
                    <a:pt x="76200" y="47625"/>
                  </a:lnTo>
                  <a:lnTo>
                    <a:pt x="76200" y="28575"/>
                  </a:lnTo>
                  <a:close/>
                </a:path>
                <a:path w="831214" h="76200">
                  <a:moveTo>
                    <a:pt x="831215" y="28575"/>
                  </a:moveTo>
                  <a:lnTo>
                    <a:pt x="76200" y="28575"/>
                  </a:lnTo>
                  <a:lnTo>
                    <a:pt x="76200" y="47625"/>
                  </a:lnTo>
                  <a:lnTo>
                    <a:pt x="831215" y="47625"/>
                  </a:lnTo>
                  <a:lnTo>
                    <a:pt x="831215" y="28575"/>
                  </a:lnTo>
                  <a:close/>
                </a:path>
              </a:pathLst>
            </a:custGeom>
            <a:solidFill>
              <a:srgbClr val="000000"/>
            </a:solidFill>
          </p:spPr>
          <p:txBody>
            <a:bodyPr wrap="square" lIns="0" tIns="0" rIns="0" bIns="0" rtlCol="0">
              <a:spAutoFit/>
            </a:bodyPr>
            <a:lstStyle/>
            <a:p>
              <a:endParaRPr/>
            </a:p>
          </p:txBody>
        </p:sp>
        <p:sp>
          <p:nvSpPr>
            <p:cNvPr id="61" name="object 47"/>
            <p:cNvSpPr/>
            <p:nvPr/>
          </p:nvSpPr>
          <p:spPr>
            <a:xfrm>
              <a:off x="2645410" y="7364729"/>
              <a:ext cx="1187450" cy="403225"/>
            </a:xfrm>
            <a:custGeom>
              <a:avLst/>
              <a:gdLst/>
              <a:ahLst/>
              <a:cxnLst/>
              <a:rect l="l" t="t" r="r" b="b"/>
              <a:pathLst>
                <a:path w="1187450" h="403225">
                  <a:moveTo>
                    <a:pt x="0" y="403225"/>
                  </a:moveTo>
                  <a:lnTo>
                    <a:pt x="1187450" y="403225"/>
                  </a:lnTo>
                  <a:lnTo>
                    <a:pt x="1187450" y="0"/>
                  </a:lnTo>
                  <a:lnTo>
                    <a:pt x="0" y="0"/>
                  </a:lnTo>
                  <a:lnTo>
                    <a:pt x="0" y="403225"/>
                  </a:lnTo>
                  <a:close/>
                </a:path>
              </a:pathLst>
            </a:custGeom>
            <a:solidFill>
              <a:srgbClr val="808080"/>
            </a:solidFill>
          </p:spPr>
          <p:txBody>
            <a:bodyPr wrap="square" lIns="0" tIns="0" rIns="0" bIns="0" rtlCol="0">
              <a:spAutoFit/>
            </a:bodyPr>
            <a:lstStyle/>
            <a:p>
              <a:endParaRPr/>
            </a:p>
          </p:txBody>
        </p:sp>
        <p:sp>
          <p:nvSpPr>
            <p:cNvPr id="62" name="object 48"/>
            <p:cNvSpPr/>
            <p:nvPr/>
          </p:nvSpPr>
          <p:spPr>
            <a:xfrm>
              <a:off x="2645410" y="7364729"/>
              <a:ext cx="1187450" cy="403225"/>
            </a:xfrm>
            <a:custGeom>
              <a:avLst/>
              <a:gdLst/>
              <a:ahLst/>
              <a:cxnLst/>
              <a:rect l="l" t="t" r="r" b="b"/>
              <a:pathLst>
                <a:path w="1187450" h="403225">
                  <a:moveTo>
                    <a:pt x="0" y="403225"/>
                  </a:moveTo>
                  <a:lnTo>
                    <a:pt x="1187450" y="403225"/>
                  </a:lnTo>
                  <a:lnTo>
                    <a:pt x="1187450" y="0"/>
                  </a:lnTo>
                  <a:lnTo>
                    <a:pt x="0" y="0"/>
                  </a:lnTo>
                  <a:lnTo>
                    <a:pt x="0" y="403225"/>
                  </a:lnTo>
                  <a:close/>
                </a:path>
              </a:pathLst>
            </a:custGeom>
            <a:ln w="19050">
              <a:solidFill>
                <a:srgbClr val="808080"/>
              </a:solidFill>
            </a:ln>
          </p:spPr>
          <p:txBody>
            <a:bodyPr wrap="square" lIns="0" tIns="0" rIns="0" bIns="0" rtlCol="0">
              <a:spAutoFit/>
            </a:bodyPr>
            <a:lstStyle/>
            <a:p>
              <a:endParaRPr/>
            </a:p>
          </p:txBody>
        </p:sp>
        <p:sp>
          <p:nvSpPr>
            <p:cNvPr id="63" name="object 49"/>
            <p:cNvSpPr/>
            <p:nvPr/>
          </p:nvSpPr>
          <p:spPr>
            <a:xfrm>
              <a:off x="2620010" y="7339329"/>
              <a:ext cx="1187450" cy="403225"/>
            </a:xfrm>
            <a:custGeom>
              <a:avLst/>
              <a:gdLst/>
              <a:ahLst/>
              <a:cxnLst/>
              <a:rect l="l" t="t" r="r" b="b"/>
              <a:pathLst>
                <a:path w="1187450" h="403225">
                  <a:moveTo>
                    <a:pt x="0" y="403225"/>
                  </a:moveTo>
                  <a:lnTo>
                    <a:pt x="1187450" y="403225"/>
                  </a:lnTo>
                  <a:lnTo>
                    <a:pt x="1187450" y="0"/>
                  </a:lnTo>
                  <a:lnTo>
                    <a:pt x="0" y="0"/>
                  </a:lnTo>
                  <a:lnTo>
                    <a:pt x="0" y="403225"/>
                  </a:lnTo>
                  <a:close/>
                </a:path>
              </a:pathLst>
            </a:custGeom>
            <a:solidFill>
              <a:srgbClr val="FFFFFF"/>
            </a:solidFill>
          </p:spPr>
          <p:txBody>
            <a:bodyPr wrap="square" lIns="0" tIns="0" rIns="0" bIns="0" rtlCol="0">
              <a:spAutoFit/>
            </a:bodyPr>
            <a:lstStyle/>
            <a:p>
              <a:endParaRPr/>
            </a:p>
          </p:txBody>
        </p:sp>
        <p:sp>
          <p:nvSpPr>
            <p:cNvPr id="64" name="object 50"/>
            <p:cNvSpPr/>
            <p:nvPr/>
          </p:nvSpPr>
          <p:spPr>
            <a:xfrm>
              <a:off x="2620010" y="7339329"/>
              <a:ext cx="1187450" cy="403225"/>
            </a:xfrm>
            <a:custGeom>
              <a:avLst/>
              <a:gdLst/>
              <a:ahLst/>
              <a:cxnLst/>
              <a:rect l="l" t="t" r="r" b="b"/>
              <a:pathLst>
                <a:path w="1187450" h="403225">
                  <a:moveTo>
                    <a:pt x="0" y="403225"/>
                  </a:moveTo>
                  <a:lnTo>
                    <a:pt x="1187450" y="403225"/>
                  </a:lnTo>
                  <a:lnTo>
                    <a:pt x="1187450" y="0"/>
                  </a:lnTo>
                  <a:lnTo>
                    <a:pt x="0" y="0"/>
                  </a:lnTo>
                  <a:lnTo>
                    <a:pt x="0" y="403225"/>
                  </a:lnTo>
                  <a:close/>
                </a:path>
              </a:pathLst>
            </a:custGeom>
            <a:ln w="19050">
              <a:solidFill>
                <a:srgbClr val="000000"/>
              </a:solidFill>
            </a:ln>
          </p:spPr>
          <p:txBody>
            <a:bodyPr wrap="square" lIns="0" tIns="0" rIns="0" bIns="0" rtlCol="0">
              <a:spAutoFit/>
            </a:bodyPr>
            <a:lstStyle/>
            <a:p>
              <a:endParaRPr/>
            </a:p>
          </p:txBody>
        </p:sp>
        <p:sp>
          <p:nvSpPr>
            <p:cNvPr id="65" name="object 51"/>
            <p:cNvSpPr/>
            <p:nvPr/>
          </p:nvSpPr>
          <p:spPr>
            <a:xfrm>
              <a:off x="1788795" y="6532244"/>
              <a:ext cx="0" cy="403225"/>
            </a:xfrm>
            <a:custGeom>
              <a:avLst/>
              <a:gdLst/>
              <a:ahLst/>
              <a:cxnLst/>
              <a:rect l="l" t="t" r="r" b="b"/>
              <a:pathLst>
                <a:path h="403225">
                  <a:moveTo>
                    <a:pt x="0" y="0"/>
                  </a:moveTo>
                  <a:lnTo>
                    <a:pt x="0" y="403225"/>
                  </a:lnTo>
                </a:path>
              </a:pathLst>
            </a:custGeom>
            <a:ln w="19050">
              <a:solidFill>
                <a:srgbClr val="000000"/>
              </a:solidFill>
            </a:ln>
          </p:spPr>
          <p:txBody>
            <a:bodyPr wrap="square" lIns="0" tIns="0" rIns="0" bIns="0" rtlCol="0">
              <a:spAutoFit/>
            </a:bodyPr>
            <a:lstStyle/>
            <a:p>
              <a:endParaRPr/>
            </a:p>
          </p:txBody>
        </p:sp>
        <p:sp>
          <p:nvSpPr>
            <p:cNvPr id="66" name="object 52"/>
            <p:cNvSpPr/>
            <p:nvPr/>
          </p:nvSpPr>
          <p:spPr>
            <a:xfrm>
              <a:off x="3175635" y="6936104"/>
              <a:ext cx="76200" cy="403225"/>
            </a:xfrm>
            <a:custGeom>
              <a:avLst/>
              <a:gdLst/>
              <a:ahLst/>
              <a:cxnLst/>
              <a:rect l="l" t="t" r="r" b="b"/>
              <a:pathLst>
                <a:path w="76200" h="403225">
                  <a:moveTo>
                    <a:pt x="28575" y="327025"/>
                  </a:moveTo>
                  <a:lnTo>
                    <a:pt x="0" y="327025"/>
                  </a:lnTo>
                  <a:lnTo>
                    <a:pt x="38100" y="403225"/>
                  </a:lnTo>
                  <a:lnTo>
                    <a:pt x="69850" y="339725"/>
                  </a:lnTo>
                  <a:lnTo>
                    <a:pt x="28575" y="339725"/>
                  </a:lnTo>
                  <a:lnTo>
                    <a:pt x="28575" y="327025"/>
                  </a:lnTo>
                  <a:close/>
                </a:path>
                <a:path w="76200" h="403225">
                  <a:moveTo>
                    <a:pt x="47625" y="0"/>
                  </a:moveTo>
                  <a:lnTo>
                    <a:pt x="28575" y="0"/>
                  </a:lnTo>
                  <a:lnTo>
                    <a:pt x="28575" y="339725"/>
                  </a:lnTo>
                  <a:lnTo>
                    <a:pt x="47625" y="339725"/>
                  </a:lnTo>
                  <a:lnTo>
                    <a:pt x="47625" y="0"/>
                  </a:lnTo>
                  <a:close/>
                </a:path>
                <a:path w="76200" h="403225">
                  <a:moveTo>
                    <a:pt x="76200" y="327025"/>
                  </a:moveTo>
                  <a:lnTo>
                    <a:pt x="47625" y="327025"/>
                  </a:lnTo>
                  <a:lnTo>
                    <a:pt x="47625" y="339725"/>
                  </a:lnTo>
                  <a:lnTo>
                    <a:pt x="69850" y="339725"/>
                  </a:lnTo>
                  <a:lnTo>
                    <a:pt x="76200" y="327025"/>
                  </a:lnTo>
                  <a:close/>
                </a:path>
              </a:pathLst>
            </a:custGeom>
            <a:solidFill>
              <a:srgbClr val="000000"/>
            </a:solidFill>
          </p:spPr>
          <p:txBody>
            <a:bodyPr wrap="square" lIns="0" tIns="0" rIns="0" bIns="0" rtlCol="0">
              <a:spAutoFit/>
            </a:bodyPr>
            <a:lstStyle/>
            <a:p>
              <a:endParaRPr/>
            </a:p>
          </p:txBody>
        </p:sp>
        <p:sp>
          <p:nvSpPr>
            <p:cNvPr id="67" name="object 53"/>
            <p:cNvSpPr/>
            <p:nvPr/>
          </p:nvSpPr>
          <p:spPr>
            <a:xfrm>
              <a:off x="1788795" y="6936104"/>
              <a:ext cx="1424940" cy="0"/>
            </a:xfrm>
            <a:custGeom>
              <a:avLst/>
              <a:gdLst/>
              <a:ahLst/>
              <a:cxnLst/>
              <a:rect l="l" t="t" r="r" b="b"/>
              <a:pathLst>
                <a:path w="1424939">
                  <a:moveTo>
                    <a:pt x="1424940" y="0"/>
                  </a:moveTo>
                  <a:lnTo>
                    <a:pt x="0" y="0"/>
                  </a:lnTo>
                </a:path>
              </a:pathLst>
            </a:custGeom>
            <a:ln w="19050">
              <a:solidFill>
                <a:srgbClr val="000000"/>
              </a:solidFill>
            </a:ln>
          </p:spPr>
          <p:txBody>
            <a:bodyPr wrap="square" lIns="0" tIns="0" rIns="0" bIns="0" rtlCol="0">
              <a:spAutoFit/>
            </a:bodyPr>
            <a:lstStyle/>
            <a:p>
              <a:endParaRPr/>
            </a:p>
          </p:txBody>
        </p:sp>
        <p:sp>
          <p:nvSpPr>
            <p:cNvPr id="68" name="object 54"/>
            <p:cNvSpPr/>
            <p:nvPr/>
          </p:nvSpPr>
          <p:spPr>
            <a:xfrm>
              <a:off x="745490" y="4460874"/>
              <a:ext cx="1662430" cy="1048385"/>
            </a:xfrm>
            <a:custGeom>
              <a:avLst/>
              <a:gdLst/>
              <a:ahLst/>
              <a:cxnLst/>
              <a:rect l="l" t="t" r="r" b="b"/>
              <a:pathLst>
                <a:path w="1662430" h="1048385">
                  <a:moveTo>
                    <a:pt x="0" y="1048385"/>
                  </a:moveTo>
                  <a:lnTo>
                    <a:pt x="1662430" y="1048385"/>
                  </a:lnTo>
                  <a:lnTo>
                    <a:pt x="1662430" y="0"/>
                  </a:lnTo>
                  <a:lnTo>
                    <a:pt x="0" y="0"/>
                  </a:lnTo>
                  <a:lnTo>
                    <a:pt x="0" y="1048385"/>
                  </a:lnTo>
                  <a:close/>
                </a:path>
              </a:pathLst>
            </a:custGeom>
            <a:solidFill>
              <a:srgbClr val="808080"/>
            </a:solidFill>
          </p:spPr>
          <p:txBody>
            <a:bodyPr wrap="square" lIns="0" tIns="0" rIns="0" bIns="0" rtlCol="0">
              <a:spAutoFit/>
            </a:bodyPr>
            <a:lstStyle/>
            <a:p>
              <a:endParaRPr/>
            </a:p>
          </p:txBody>
        </p:sp>
        <p:sp>
          <p:nvSpPr>
            <p:cNvPr id="69" name="object 55"/>
            <p:cNvSpPr/>
            <p:nvPr/>
          </p:nvSpPr>
          <p:spPr>
            <a:xfrm>
              <a:off x="745490" y="4460874"/>
              <a:ext cx="1662430" cy="1048385"/>
            </a:xfrm>
            <a:custGeom>
              <a:avLst/>
              <a:gdLst/>
              <a:ahLst/>
              <a:cxnLst/>
              <a:rect l="l" t="t" r="r" b="b"/>
              <a:pathLst>
                <a:path w="1662430" h="1048385">
                  <a:moveTo>
                    <a:pt x="0" y="1048385"/>
                  </a:moveTo>
                  <a:lnTo>
                    <a:pt x="1662430" y="1048385"/>
                  </a:lnTo>
                  <a:lnTo>
                    <a:pt x="1662430" y="0"/>
                  </a:lnTo>
                  <a:lnTo>
                    <a:pt x="0" y="0"/>
                  </a:lnTo>
                  <a:lnTo>
                    <a:pt x="0" y="1048385"/>
                  </a:lnTo>
                  <a:close/>
                </a:path>
              </a:pathLst>
            </a:custGeom>
            <a:ln w="19050">
              <a:solidFill>
                <a:srgbClr val="808080"/>
              </a:solidFill>
            </a:ln>
          </p:spPr>
          <p:txBody>
            <a:bodyPr wrap="square" lIns="0" tIns="0" rIns="0" bIns="0" rtlCol="0">
              <a:spAutoFit/>
            </a:bodyPr>
            <a:lstStyle/>
            <a:p>
              <a:endParaRPr/>
            </a:p>
          </p:txBody>
        </p:sp>
        <p:sp>
          <p:nvSpPr>
            <p:cNvPr id="70" name="object 56"/>
            <p:cNvSpPr/>
            <p:nvPr/>
          </p:nvSpPr>
          <p:spPr>
            <a:xfrm>
              <a:off x="720090" y="4435474"/>
              <a:ext cx="1662430" cy="1048385"/>
            </a:xfrm>
            <a:custGeom>
              <a:avLst/>
              <a:gdLst/>
              <a:ahLst/>
              <a:cxnLst/>
              <a:rect l="l" t="t" r="r" b="b"/>
              <a:pathLst>
                <a:path w="1662430" h="1048385">
                  <a:moveTo>
                    <a:pt x="0" y="1048385"/>
                  </a:moveTo>
                  <a:lnTo>
                    <a:pt x="1662430" y="1048385"/>
                  </a:lnTo>
                  <a:lnTo>
                    <a:pt x="1662430" y="0"/>
                  </a:lnTo>
                  <a:lnTo>
                    <a:pt x="0" y="0"/>
                  </a:lnTo>
                  <a:lnTo>
                    <a:pt x="0" y="1048385"/>
                  </a:lnTo>
                  <a:close/>
                </a:path>
              </a:pathLst>
            </a:custGeom>
            <a:solidFill>
              <a:srgbClr val="FFFFFF"/>
            </a:solidFill>
          </p:spPr>
          <p:txBody>
            <a:bodyPr wrap="square" lIns="0" tIns="0" rIns="0" bIns="0" rtlCol="0">
              <a:spAutoFit/>
            </a:bodyPr>
            <a:lstStyle/>
            <a:p>
              <a:endParaRPr/>
            </a:p>
          </p:txBody>
        </p:sp>
        <p:sp>
          <p:nvSpPr>
            <p:cNvPr id="71" name="object 57"/>
            <p:cNvSpPr/>
            <p:nvPr/>
          </p:nvSpPr>
          <p:spPr>
            <a:xfrm>
              <a:off x="720090" y="4435474"/>
              <a:ext cx="1662430" cy="1048385"/>
            </a:xfrm>
            <a:custGeom>
              <a:avLst/>
              <a:gdLst/>
              <a:ahLst/>
              <a:cxnLst/>
              <a:rect l="l" t="t" r="r" b="b"/>
              <a:pathLst>
                <a:path w="1662430" h="1048385">
                  <a:moveTo>
                    <a:pt x="0" y="1048385"/>
                  </a:moveTo>
                  <a:lnTo>
                    <a:pt x="1662430" y="1048385"/>
                  </a:lnTo>
                  <a:lnTo>
                    <a:pt x="1662430" y="0"/>
                  </a:lnTo>
                  <a:lnTo>
                    <a:pt x="0" y="0"/>
                  </a:lnTo>
                  <a:lnTo>
                    <a:pt x="0" y="1048385"/>
                  </a:lnTo>
                  <a:close/>
                </a:path>
              </a:pathLst>
            </a:custGeom>
            <a:ln w="19050">
              <a:solidFill>
                <a:srgbClr val="000000"/>
              </a:solidFill>
            </a:ln>
          </p:spPr>
          <p:txBody>
            <a:bodyPr wrap="square" lIns="0" tIns="0" rIns="0" bIns="0" rtlCol="0">
              <a:spAutoFit/>
            </a:bodyPr>
            <a:lstStyle/>
            <a:p>
              <a:endParaRPr/>
            </a:p>
          </p:txBody>
        </p:sp>
        <p:sp>
          <p:nvSpPr>
            <p:cNvPr id="75" name="object 61"/>
            <p:cNvSpPr txBox="1"/>
            <p:nvPr/>
          </p:nvSpPr>
          <p:spPr>
            <a:xfrm>
              <a:off x="2825623" y="7387081"/>
              <a:ext cx="778510" cy="231674"/>
            </a:xfrm>
            <a:prstGeom prst="rect">
              <a:avLst/>
            </a:prstGeom>
          </p:spPr>
          <p:txBody>
            <a:bodyPr vert="horz" wrap="square" lIns="0" tIns="0" rIns="0" bIns="0" rtlCol="0">
              <a:spAutoFit/>
            </a:bodyPr>
            <a:lstStyle/>
            <a:p>
              <a:pPr marL="12700">
                <a:lnSpc>
                  <a:spcPct val="100000"/>
                </a:lnSpc>
              </a:pPr>
              <a:r>
                <a:rPr lang="fr-CH" sz="1400" b="1" spc="-10" dirty="0" err="1">
                  <a:latin typeface="Arial"/>
                  <a:cs typeface="Arial"/>
                </a:rPr>
                <a:t>Well-being</a:t>
              </a:r>
              <a:endParaRPr sz="1400" dirty="0">
                <a:latin typeface="Arial"/>
                <a:cs typeface="Arial"/>
              </a:endParaRPr>
            </a:p>
          </p:txBody>
        </p:sp>
        <p:sp>
          <p:nvSpPr>
            <p:cNvPr id="76" name="object 62"/>
            <p:cNvSpPr/>
            <p:nvPr/>
          </p:nvSpPr>
          <p:spPr>
            <a:xfrm>
              <a:off x="957580" y="5483859"/>
              <a:ext cx="0" cy="564515"/>
            </a:xfrm>
            <a:custGeom>
              <a:avLst/>
              <a:gdLst/>
              <a:ahLst/>
              <a:cxnLst/>
              <a:rect l="l" t="t" r="r" b="b"/>
              <a:pathLst>
                <a:path h="564514">
                  <a:moveTo>
                    <a:pt x="0" y="0"/>
                  </a:moveTo>
                  <a:lnTo>
                    <a:pt x="0" y="564514"/>
                  </a:lnTo>
                </a:path>
              </a:pathLst>
            </a:custGeom>
            <a:ln w="19050">
              <a:solidFill>
                <a:srgbClr val="000000"/>
              </a:solidFill>
            </a:ln>
          </p:spPr>
          <p:txBody>
            <a:bodyPr wrap="square" lIns="0" tIns="0" rIns="0" bIns="0" rtlCol="0">
              <a:spAutoFit/>
            </a:bodyPr>
            <a:lstStyle/>
            <a:p>
              <a:endParaRPr/>
            </a:p>
          </p:txBody>
        </p:sp>
        <p:sp>
          <p:nvSpPr>
            <p:cNvPr id="77" name="object 63"/>
            <p:cNvSpPr/>
            <p:nvPr/>
          </p:nvSpPr>
          <p:spPr>
            <a:xfrm>
              <a:off x="957580" y="6010274"/>
              <a:ext cx="237490" cy="76200"/>
            </a:xfrm>
            <a:custGeom>
              <a:avLst/>
              <a:gdLst/>
              <a:ahLst/>
              <a:cxnLst/>
              <a:rect l="l" t="t" r="r" b="b"/>
              <a:pathLst>
                <a:path w="237490" h="76200">
                  <a:moveTo>
                    <a:pt x="161289" y="0"/>
                  </a:moveTo>
                  <a:lnTo>
                    <a:pt x="161289" y="76200"/>
                  </a:lnTo>
                  <a:lnTo>
                    <a:pt x="218439" y="47625"/>
                  </a:lnTo>
                  <a:lnTo>
                    <a:pt x="173989" y="47625"/>
                  </a:lnTo>
                  <a:lnTo>
                    <a:pt x="173989" y="28575"/>
                  </a:lnTo>
                  <a:lnTo>
                    <a:pt x="218439" y="28575"/>
                  </a:lnTo>
                  <a:lnTo>
                    <a:pt x="161289" y="0"/>
                  </a:lnTo>
                  <a:close/>
                </a:path>
                <a:path w="237490" h="76200">
                  <a:moveTo>
                    <a:pt x="161289" y="28575"/>
                  </a:moveTo>
                  <a:lnTo>
                    <a:pt x="0" y="28575"/>
                  </a:lnTo>
                  <a:lnTo>
                    <a:pt x="0" y="47625"/>
                  </a:lnTo>
                  <a:lnTo>
                    <a:pt x="161289" y="47625"/>
                  </a:lnTo>
                  <a:lnTo>
                    <a:pt x="161289" y="28575"/>
                  </a:lnTo>
                  <a:close/>
                </a:path>
                <a:path w="237490" h="76200">
                  <a:moveTo>
                    <a:pt x="218439" y="28575"/>
                  </a:moveTo>
                  <a:lnTo>
                    <a:pt x="173989" y="28575"/>
                  </a:lnTo>
                  <a:lnTo>
                    <a:pt x="173989" y="47625"/>
                  </a:lnTo>
                  <a:lnTo>
                    <a:pt x="218439" y="47625"/>
                  </a:lnTo>
                  <a:lnTo>
                    <a:pt x="237489" y="38100"/>
                  </a:lnTo>
                  <a:lnTo>
                    <a:pt x="218439" y="28575"/>
                  </a:lnTo>
                  <a:close/>
                </a:path>
              </a:pathLst>
            </a:custGeom>
            <a:solidFill>
              <a:srgbClr val="000000"/>
            </a:solidFill>
          </p:spPr>
          <p:txBody>
            <a:bodyPr wrap="square" lIns="0" tIns="0" rIns="0" bIns="0" rtlCol="0">
              <a:spAutoFit/>
            </a:bodyPr>
            <a:lstStyle/>
            <a:p>
              <a:endParaRPr/>
            </a:p>
          </p:txBody>
        </p:sp>
        <p:sp>
          <p:nvSpPr>
            <p:cNvPr id="78" name="object 64"/>
            <p:cNvSpPr/>
            <p:nvPr/>
          </p:nvSpPr>
          <p:spPr>
            <a:xfrm>
              <a:off x="838835" y="7500619"/>
              <a:ext cx="1781175" cy="0"/>
            </a:xfrm>
            <a:custGeom>
              <a:avLst/>
              <a:gdLst/>
              <a:ahLst/>
              <a:cxnLst/>
              <a:rect l="l" t="t" r="r" b="b"/>
              <a:pathLst>
                <a:path w="1781175">
                  <a:moveTo>
                    <a:pt x="1781175" y="0"/>
                  </a:moveTo>
                  <a:lnTo>
                    <a:pt x="0" y="0"/>
                  </a:lnTo>
                </a:path>
              </a:pathLst>
            </a:custGeom>
            <a:ln w="19050">
              <a:solidFill>
                <a:srgbClr val="000000"/>
              </a:solidFill>
            </a:ln>
          </p:spPr>
          <p:txBody>
            <a:bodyPr wrap="square" lIns="0" tIns="0" rIns="0" bIns="0" rtlCol="0">
              <a:spAutoFit/>
            </a:bodyPr>
            <a:lstStyle/>
            <a:p>
              <a:endParaRPr/>
            </a:p>
          </p:txBody>
        </p:sp>
        <p:sp>
          <p:nvSpPr>
            <p:cNvPr id="79" name="object 65"/>
            <p:cNvSpPr/>
            <p:nvPr/>
          </p:nvSpPr>
          <p:spPr>
            <a:xfrm>
              <a:off x="800734" y="5483859"/>
              <a:ext cx="76200" cy="2016125"/>
            </a:xfrm>
            <a:custGeom>
              <a:avLst/>
              <a:gdLst/>
              <a:ahLst/>
              <a:cxnLst/>
              <a:rect l="l" t="t" r="r" b="b"/>
              <a:pathLst>
                <a:path w="76200" h="2016125">
                  <a:moveTo>
                    <a:pt x="47625" y="63500"/>
                  </a:moveTo>
                  <a:lnTo>
                    <a:pt x="28575" y="63500"/>
                  </a:lnTo>
                  <a:lnTo>
                    <a:pt x="28575" y="2016125"/>
                  </a:lnTo>
                  <a:lnTo>
                    <a:pt x="47625" y="2016125"/>
                  </a:lnTo>
                  <a:lnTo>
                    <a:pt x="47625" y="63500"/>
                  </a:lnTo>
                  <a:close/>
                </a:path>
                <a:path w="76200" h="2016125">
                  <a:moveTo>
                    <a:pt x="38100" y="0"/>
                  </a:moveTo>
                  <a:lnTo>
                    <a:pt x="0" y="76200"/>
                  </a:lnTo>
                  <a:lnTo>
                    <a:pt x="28575" y="76200"/>
                  </a:lnTo>
                  <a:lnTo>
                    <a:pt x="28575" y="63500"/>
                  </a:lnTo>
                  <a:lnTo>
                    <a:pt x="69850" y="63500"/>
                  </a:lnTo>
                  <a:lnTo>
                    <a:pt x="38100" y="0"/>
                  </a:lnTo>
                  <a:close/>
                </a:path>
                <a:path w="76200" h="2016125">
                  <a:moveTo>
                    <a:pt x="69850" y="63500"/>
                  </a:moveTo>
                  <a:lnTo>
                    <a:pt x="47625" y="63500"/>
                  </a:lnTo>
                  <a:lnTo>
                    <a:pt x="47625" y="76200"/>
                  </a:lnTo>
                  <a:lnTo>
                    <a:pt x="76200" y="76200"/>
                  </a:lnTo>
                  <a:lnTo>
                    <a:pt x="69850" y="63500"/>
                  </a:lnTo>
                  <a:close/>
                </a:path>
              </a:pathLst>
            </a:custGeom>
            <a:solidFill>
              <a:srgbClr val="000000"/>
            </a:solidFill>
          </p:spPr>
          <p:txBody>
            <a:bodyPr wrap="square" lIns="0" tIns="0" rIns="0" bIns="0" rtlCol="0">
              <a:spAutoFit/>
            </a:bodyPr>
            <a:lstStyle/>
            <a:p>
              <a:endParaRPr/>
            </a:p>
          </p:txBody>
        </p:sp>
        <p:sp>
          <p:nvSpPr>
            <p:cNvPr id="80" name="object 66"/>
            <p:cNvSpPr/>
            <p:nvPr/>
          </p:nvSpPr>
          <p:spPr>
            <a:xfrm>
              <a:off x="2382520" y="4919344"/>
              <a:ext cx="949960" cy="0"/>
            </a:xfrm>
            <a:custGeom>
              <a:avLst/>
              <a:gdLst/>
              <a:ahLst/>
              <a:cxnLst/>
              <a:rect l="l" t="t" r="r" b="b"/>
              <a:pathLst>
                <a:path w="949960">
                  <a:moveTo>
                    <a:pt x="0" y="0"/>
                  </a:moveTo>
                  <a:lnTo>
                    <a:pt x="949959" y="0"/>
                  </a:lnTo>
                </a:path>
              </a:pathLst>
            </a:custGeom>
            <a:ln w="19050">
              <a:solidFill>
                <a:srgbClr val="000000"/>
              </a:solidFill>
            </a:ln>
          </p:spPr>
          <p:txBody>
            <a:bodyPr wrap="square" lIns="0" tIns="0" rIns="0" bIns="0" rtlCol="0">
              <a:spAutoFit/>
            </a:bodyPr>
            <a:lstStyle/>
            <a:p>
              <a:endParaRPr/>
            </a:p>
          </p:txBody>
        </p:sp>
        <p:sp>
          <p:nvSpPr>
            <p:cNvPr id="81" name="object 67"/>
            <p:cNvSpPr/>
            <p:nvPr/>
          </p:nvSpPr>
          <p:spPr>
            <a:xfrm>
              <a:off x="3294379" y="4919344"/>
              <a:ext cx="76200" cy="725805"/>
            </a:xfrm>
            <a:custGeom>
              <a:avLst/>
              <a:gdLst/>
              <a:ahLst/>
              <a:cxnLst/>
              <a:rect l="l" t="t" r="r" b="b"/>
              <a:pathLst>
                <a:path w="76200" h="725804">
                  <a:moveTo>
                    <a:pt x="28575" y="649604"/>
                  </a:moveTo>
                  <a:lnTo>
                    <a:pt x="0" y="649604"/>
                  </a:lnTo>
                  <a:lnTo>
                    <a:pt x="38100" y="725804"/>
                  </a:lnTo>
                  <a:lnTo>
                    <a:pt x="69850" y="662304"/>
                  </a:lnTo>
                  <a:lnTo>
                    <a:pt x="28575" y="662304"/>
                  </a:lnTo>
                  <a:lnTo>
                    <a:pt x="28575" y="649604"/>
                  </a:lnTo>
                  <a:close/>
                </a:path>
                <a:path w="76200" h="725804">
                  <a:moveTo>
                    <a:pt x="47625" y="0"/>
                  </a:moveTo>
                  <a:lnTo>
                    <a:pt x="28575" y="0"/>
                  </a:lnTo>
                  <a:lnTo>
                    <a:pt x="28575" y="662304"/>
                  </a:lnTo>
                  <a:lnTo>
                    <a:pt x="47625" y="662304"/>
                  </a:lnTo>
                  <a:lnTo>
                    <a:pt x="47625" y="0"/>
                  </a:lnTo>
                  <a:close/>
                </a:path>
                <a:path w="76200" h="725804">
                  <a:moveTo>
                    <a:pt x="76200" y="649604"/>
                  </a:moveTo>
                  <a:lnTo>
                    <a:pt x="47625" y="649604"/>
                  </a:lnTo>
                  <a:lnTo>
                    <a:pt x="47625" y="662304"/>
                  </a:lnTo>
                  <a:lnTo>
                    <a:pt x="69850" y="662304"/>
                  </a:lnTo>
                  <a:lnTo>
                    <a:pt x="76200" y="649604"/>
                  </a:lnTo>
                  <a:close/>
                </a:path>
              </a:pathLst>
            </a:custGeom>
            <a:solidFill>
              <a:srgbClr val="000000"/>
            </a:solidFill>
          </p:spPr>
          <p:txBody>
            <a:bodyPr wrap="square" lIns="0" tIns="0" rIns="0" bIns="0" rtlCol="0">
              <a:spAutoFit/>
            </a:bodyPr>
            <a:lstStyle/>
            <a:p>
              <a:endParaRPr/>
            </a:p>
          </p:txBody>
        </p:sp>
        <p:sp>
          <p:nvSpPr>
            <p:cNvPr id="82" name="object 68"/>
            <p:cNvSpPr/>
            <p:nvPr/>
          </p:nvSpPr>
          <p:spPr>
            <a:xfrm>
              <a:off x="1988185" y="4194174"/>
              <a:ext cx="76200" cy="241935"/>
            </a:xfrm>
            <a:custGeom>
              <a:avLst/>
              <a:gdLst/>
              <a:ahLst/>
              <a:cxnLst/>
              <a:rect l="l" t="t" r="r" b="b"/>
              <a:pathLst>
                <a:path w="76200" h="241935">
                  <a:moveTo>
                    <a:pt x="28575" y="165735"/>
                  </a:moveTo>
                  <a:lnTo>
                    <a:pt x="0" y="165735"/>
                  </a:lnTo>
                  <a:lnTo>
                    <a:pt x="38100" y="241935"/>
                  </a:lnTo>
                  <a:lnTo>
                    <a:pt x="69850" y="178435"/>
                  </a:lnTo>
                  <a:lnTo>
                    <a:pt x="28575" y="178435"/>
                  </a:lnTo>
                  <a:lnTo>
                    <a:pt x="28575" y="165735"/>
                  </a:lnTo>
                  <a:close/>
                </a:path>
                <a:path w="76200" h="241935">
                  <a:moveTo>
                    <a:pt x="47625" y="0"/>
                  </a:moveTo>
                  <a:lnTo>
                    <a:pt x="28575" y="0"/>
                  </a:lnTo>
                  <a:lnTo>
                    <a:pt x="28575" y="178435"/>
                  </a:lnTo>
                  <a:lnTo>
                    <a:pt x="47625" y="178435"/>
                  </a:lnTo>
                  <a:lnTo>
                    <a:pt x="47625" y="0"/>
                  </a:lnTo>
                  <a:close/>
                </a:path>
                <a:path w="76200" h="241935">
                  <a:moveTo>
                    <a:pt x="76200" y="165735"/>
                  </a:moveTo>
                  <a:lnTo>
                    <a:pt x="47625" y="165735"/>
                  </a:lnTo>
                  <a:lnTo>
                    <a:pt x="47625" y="178435"/>
                  </a:lnTo>
                  <a:lnTo>
                    <a:pt x="69850" y="178435"/>
                  </a:lnTo>
                  <a:lnTo>
                    <a:pt x="76200" y="165735"/>
                  </a:lnTo>
                  <a:close/>
                </a:path>
              </a:pathLst>
            </a:custGeom>
            <a:solidFill>
              <a:srgbClr val="000000"/>
            </a:solidFill>
          </p:spPr>
          <p:txBody>
            <a:bodyPr wrap="square" lIns="0" tIns="0" rIns="0" bIns="0" rtlCol="0">
              <a:spAutoFit/>
            </a:bodyPr>
            <a:lstStyle/>
            <a:p>
              <a:endParaRPr/>
            </a:p>
          </p:txBody>
        </p:sp>
        <p:sp>
          <p:nvSpPr>
            <p:cNvPr id="83" name="object 69"/>
            <p:cNvSpPr/>
            <p:nvPr/>
          </p:nvSpPr>
          <p:spPr>
            <a:xfrm>
              <a:off x="5257800" y="7336789"/>
              <a:ext cx="1306195" cy="567690"/>
            </a:xfrm>
            <a:custGeom>
              <a:avLst/>
              <a:gdLst/>
              <a:ahLst/>
              <a:cxnLst/>
              <a:rect l="l" t="t" r="r" b="b"/>
              <a:pathLst>
                <a:path w="1306195" h="567690">
                  <a:moveTo>
                    <a:pt x="0" y="567689"/>
                  </a:moveTo>
                  <a:lnTo>
                    <a:pt x="1306195" y="567689"/>
                  </a:lnTo>
                  <a:lnTo>
                    <a:pt x="1306195" y="0"/>
                  </a:lnTo>
                  <a:lnTo>
                    <a:pt x="0" y="0"/>
                  </a:lnTo>
                  <a:lnTo>
                    <a:pt x="0" y="567689"/>
                  </a:lnTo>
                  <a:close/>
                </a:path>
              </a:pathLst>
            </a:custGeom>
            <a:solidFill>
              <a:srgbClr val="808080"/>
            </a:solidFill>
          </p:spPr>
          <p:txBody>
            <a:bodyPr wrap="square" lIns="0" tIns="0" rIns="0" bIns="0" rtlCol="0">
              <a:spAutoFit/>
            </a:bodyPr>
            <a:lstStyle/>
            <a:p>
              <a:endParaRPr/>
            </a:p>
          </p:txBody>
        </p:sp>
        <p:sp>
          <p:nvSpPr>
            <p:cNvPr id="84" name="object 70"/>
            <p:cNvSpPr/>
            <p:nvPr/>
          </p:nvSpPr>
          <p:spPr>
            <a:xfrm>
              <a:off x="5257800" y="7336789"/>
              <a:ext cx="1306195" cy="567690"/>
            </a:xfrm>
            <a:custGeom>
              <a:avLst/>
              <a:gdLst/>
              <a:ahLst/>
              <a:cxnLst/>
              <a:rect l="l" t="t" r="r" b="b"/>
              <a:pathLst>
                <a:path w="1306195" h="567690">
                  <a:moveTo>
                    <a:pt x="0" y="567689"/>
                  </a:moveTo>
                  <a:lnTo>
                    <a:pt x="1306195" y="567689"/>
                  </a:lnTo>
                  <a:lnTo>
                    <a:pt x="1306195" y="0"/>
                  </a:lnTo>
                  <a:lnTo>
                    <a:pt x="0" y="0"/>
                  </a:lnTo>
                  <a:lnTo>
                    <a:pt x="0" y="567689"/>
                  </a:lnTo>
                  <a:close/>
                </a:path>
              </a:pathLst>
            </a:custGeom>
            <a:ln w="19050">
              <a:solidFill>
                <a:srgbClr val="808080"/>
              </a:solidFill>
            </a:ln>
          </p:spPr>
          <p:txBody>
            <a:bodyPr wrap="square" lIns="0" tIns="0" rIns="0" bIns="0" rtlCol="0">
              <a:spAutoFit/>
            </a:bodyPr>
            <a:lstStyle/>
            <a:p>
              <a:endParaRPr/>
            </a:p>
          </p:txBody>
        </p:sp>
        <p:sp>
          <p:nvSpPr>
            <p:cNvPr id="85" name="object 71"/>
            <p:cNvSpPr/>
            <p:nvPr/>
          </p:nvSpPr>
          <p:spPr>
            <a:xfrm>
              <a:off x="5232400" y="7311389"/>
              <a:ext cx="1306195" cy="567690"/>
            </a:xfrm>
            <a:custGeom>
              <a:avLst/>
              <a:gdLst/>
              <a:ahLst/>
              <a:cxnLst/>
              <a:rect l="l" t="t" r="r" b="b"/>
              <a:pathLst>
                <a:path w="1306195" h="567690">
                  <a:moveTo>
                    <a:pt x="0" y="567689"/>
                  </a:moveTo>
                  <a:lnTo>
                    <a:pt x="1306195" y="567689"/>
                  </a:lnTo>
                  <a:lnTo>
                    <a:pt x="1306195" y="0"/>
                  </a:lnTo>
                  <a:lnTo>
                    <a:pt x="0" y="0"/>
                  </a:lnTo>
                  <a:lnTo>
                    <a:pt x="0" y="567689"/>
                  </a:lnTo>
                  <a:close/>
                </a:path>
              </a:pathLst>
            </a:custGeom>
            <a:solidFill>
              <a:srgbClr val="FFFFFF"/>
            </a:solidFill>
          </p:spPr>
          <p:txBody>
            <a:bodyPr wrap="square" lIns="0" tIns="0" rIns="0" bIns="0" rtlCol="0">
              <a:spAutoFit/>
            </a:bodyPr>
            <a:lstStyle/>
            <a:p>
              <a:endParaRPr/>
            </a:p>
          </p:txBody>
        </p:sp>
        <p:sp>
          <p:nvSpPr>
            <p:cNvPr id="86" name="object 72"/>
            <p:cNvSpPr/>
            <p:nvPr/>
          </p:nvSpPr>
          <p:spPr>
            <a:xfrm>
              <a:off x="5232400" y="7311389"/>
              <a:ext cx="1306195" cy="567690"/>
            </a:xfrm>
            <a:custGeom>
              <a:avLst/>
              <a:gdLst/>
              <a:ahLst/>
              <a:cxnLst/>
              <a:rect l="l" t="t" r="r" b="b"/>
              <a:pathLst>
                <a:path w="1306195" h="567690">
                  <a:moveTo>
                    <a:pt x="0" y="567689"/>
                  </a:moveTo>
                  <a:lnTo>
                    <a:pt x="1306195" y="567689"/>
                  </a:lnTo>
                  <a:lnTo>
                    <a:pt x="1306195" y="0"/>
                  </a:lnTo>
                  <a:lnTo>
                    <a:pt x="0" y="0"/>
                  </a:lnTo>
                  <a:lnTo>
                    <a:pt x="0" y="567689"/>
                  </a:lnTo>
                  <a:close/>
                </a:path>
              </a:pathLst>
            </a:custGeom>
            <a:ln w="19050">
              <a:solidFill>
                <a:srgbClr val="000000"/>
              </a:solidFill>
            </a:ln>
          </p:spPr>
          <p:txBody>
            <a:bodyPr wrap="square" lIns="0" tIns="0" rIns="0" bIns="0" rtlCol="0">
              <a:spAutoFit/>
            </a:bodyPr>
            <a:lstStyle/>
            <a:p>
              <a:endParaRPr/>
            </a:p>
          </p:txBody>
        </p:sp>
        <p:sp>
          <p:nvSpPr>
            <p:cNvPr id="87" name="object 73"/>
            <p:cNvSpPr txBox="1"/>
            <p:nvPr/>
          </p:nvSpPr>
          <p:spPr>
            <a:xfrm>
              <a:off x="5322189" y="7364221"/>
              <a:ext cx="1072515" cy="468864"/>
            </a:xfrm>
            <a:prstGeom prst="rect">
              <a:avLst/>
            </a:prstGeom>
          </p:spPr>
          <p:txBody>
            <a:bodyPr vert="horz" wrap="square" lIns="0" tIns="0" rIns="0" bIns="0" rtlCol="0">
              <a:spAutoFit/>
            </a:bodyPr>
            <a:lstStyle/>
            <a:p>
              <a:pPr marL="12700" marR="6350" indent="116839" algn="ctr">
                <a:lnSpc>
                  <a:spcPts val="1660"/>
                </a:lnSpc>
              </a:pPr>
              <a:r>
                <a:rPr lang="fr-CH" sz="1400" b="1" spc="-10" dirty="0" err="1">
                  <a:latin typeface="Arial"/>
                  <a:cs typeface="Arial"/>
                </a:rPr>
                <a:t>Economic</a:t>
              </a:r>
              <a:r>
                <a:rPr lang="fr-CH" sz="1400" b="1" spc="-10" dirty="0">
                  <a:latin typeface="Arial"/>
                  <a:cs typeface="Arial"/>
                </a:rPr>
                <a:t/>
              </a:r>
              <a:br>
                <a:rPr lang="fr-CH" sz="1400" b="1" spc="-10" dirty="0">
                  <a:latin typeface="Arial"/>
                  <a:cs typeface="Arial"/>
                </a:rPr>
              </a:br>
              <a:r>
                <a:rPr lang="fr-CH" sz="1400" b="1" spc="-10" dirty="0">
                  <a:latin typeface="Arial"/>
                  <a:cs typeface="Arial"/>
                </a:rPr>
                <a:t>    </a:t>
              </a:r>
              <a:r>
                <a:rPr sz="1400" b="1" spc="-10" dirty="0" err="1">
                  <a:latin typeface="Arial"/>
                  <a:cs typeface="Arial"/>
                </a:rPr>
                <a:t>p</a:t>
              </a:r>
              <a:r>
                <a:rPr sz="1400" b="1" dirty="0" err="1">
                  <a:latin typeface="Arial"/>
                  <a:cs typeface="Arial"/>
                </a:rPr>
                <a:t>r</a:t>
              </a:r>
              <a:r>
                <a:rPr sz="1400" b="1" spc="-10" dirty="0" err="1">
                  <a:latin typeface="Arial"/>
                  <a:cs typeface="Arial"/>
                </a:rPr>
                <a:t>o</a:t>
              </a:r>
              <a:r>
                <a:rPr sz="1400" b="1" dirty="0" err="1">
                  <a:latin typeface="Arial"/>
                  <a:cs typeface="Arial"/>
                </a:rPr>
                <a:t>s</a:t>
              </a:r>
              <a:r>
                <a:rPr sz="1400" b="1" spc="-10" dirty="0" err="1">
                  <a:latin typeface="Arial"/>
                  <a:cs typeface="Arial"/>
                </a:rPr>
                <a:t>p</a:t>
              </a:r>
              <a:r>
                <a:rPr lang="fr-CH" sz="1400" b="1" dirty="0" err="1">
                  <a:latin typeface="Arial"/>
                  <a:cs typeface="Arial"/>
                </a:rPr>
                <a:t>e</a:t>
              </a:r>
              <a:r>
                <a:rPr sz="1400" b="1" dirty="0" err="1">
                  <a:latin typeface="Arial"/>
                  <a:cs typeface="Arial"/>
                </a:rPr>
                <a:t>rit</a:t>
              </a:r>
              <a:r>
                <a:rPr lang="fr-CH" sz="1400" b="1" dirty="0">
                  <a:latin typeface="Arial"/>
                  <a:cs typeface="Arial"/>
                </a:rPr>
                <a:t>y</a:t>
              </a:r>
              <a:endParaRPr sz="1400" dirty="0">
                <a:latin typeface="Arial"/>
                <a:cs typeface="Arial"/>
              </a:endParaRPr>
            </a:p>
          </p:txBody>
        </p:sp>
        <p:sp>
          <p:nvSpPr>
            <p:cNvPr id="88" name="object 74"/>
            <p:cNvSpPr/>
            <p:nvPr/>
          </p:nvSpPr>
          <p:spPr>
            <a:xfrm>
              <a:off x="3807459" y="7434579"/>
              <a:ext cx="1424940" cy="76200"/>
            </a:xfrm>
            <a:custGeom>
              <a:avLst/>
              <a:gdLst/>
              <a:ahLst/>
              <a:cxnLst/>
              <a:rect l="l" t="t" r="r" b="b"/>
              <a:pathLst>
                <a:path w="1424939" h="76200">
                  <a:moveTo>
                    <a:pt x="76200" y="0"/>
                  </a:moveTo>
                  <a:lnTo>
                    <a:pt x="0" y="38100"/>
                  </a:lnTo>
                  <a:lnTo>
                    <a:pt x="76200" y="76200"/>
                  </a:lnTo>
                  <a:lnTo>
                    <a:pt x="76200" y="47625"/>
                  </a:lnTo>
                  <a:lnTo>
                    <a:pt x="63500" y="47625"/>
                  </a:lnTo>
                  <a:lnTo>
                    <a:pt x="63500" y="28575"/>
                  </a:lnTo>
                  <a:lnTo>
                    <a:pt x="76200" y="28575"/>
                  </a:lnTo>
                  <a:lnTo>
                    <a:pt x="76200" y="0"/>
                  </a:lnTo>
                  <a:close/>
                </a:path>
                <a:path w="1424939" h="76200">
                  <a:moveTo>
                    <a:pt x="76200" y="28575"/>
                  </a:moveTo>
                  <a:lnTo>
                    <a:pt x="63500" y="28575"/>
                  </a:lnTo>
                  <a:lnTo>
                    <a:pt x="63500" y="47625"/>
                  </a:lnTo>
                  <a:lnTo>
                    <a:pt x="76200" y="47625"/>
                  </a:lnTo>
                  <a:lnTo>
                    <a:pt x="76200" y="28575"/>
                  </a:lnTo>
                  <a:close/>
                </a:path>
                <a:path w="1424939" h="76200">
                  <a:moveTo>
                    <a:pt x="1424939" y="28575"/>
                  </a:moveTo>
                  <a:lnTo>
                    <a:pt x="76200" y="28575"/>
                  </a:lnTo>
                  <a:lnTo>
                    <a:pt x="76200" y="47625"/>
                  </a:lnTo>
                  <a:lnTo>
                    <a:pt x="1424939" y="47625"/>
                  </a:lnTo>
                  <a:lnTo>
                    <a:pt x="1424939" y="28575"/>
                  </a:lnTo>
                  <a:close/>
                </a:path>
              </a:pathLst>
            </a:custGeom>
            <a:solidFill>
              <a:srgbClr val="000000"/>
            </a:solidFill>
          </p:spPr>
          <p:txBody>
            <a:bodyPr wrap="square" lIns="0" tIns="0" rIns="0" bIns="0" rtlCol="0">
              <a:spAutoFit/>
            </a:bodyPr>
            <a:lstStyle/>
            <a:p>
              <a:endParaRPr/>
            </a:p>
          </p:txBody>
        </p:sp>
        <p:sp>
          <p:nvSpPr>
            <p:cNvPr id="89" name="object 75"/>
            <p:cNvSpPr/>
            <p:nvPr/>
          </p:nvSpPr>
          <p:spPr>
            <a:xfrm>
              <a:off x="6538594" y="7472679"/>
              <a:ext cx="356235" cy="3175"/>
            </a:xfrm>
            <a:custGeom>
              <a:avLst/>
              <a:gdLst/>
              <a:ahLst/>
              <a:cxnLst/>
              <a:rect l="l" t="t" r="r" b="b"/>
              <a:pathLst>
                <a:path w="356234" h="3175">
                  <a:moveTo>
                    <a:pt x="0" y="3175"/>
                  </a:moveTo>
                  <a:lnTo>
                    <a:pt x="356234" y="0"/>
                  </a:lnTo>
                </a:path>
              </a:pathLst>
            </a:custGeom>
            <a:ln w="19050">
              <a:solidFill>
                <a:srgbClr val="000000"/>
              </a:solidFill>
            </a:ln>
          </p:spPr>
          <p:txBody>
            <a:bodyPr wrap="square" lIns="0" tIns="0" rIns="0" bIns="0" rtlCol="0">
              <a:spAutoFit/>
            </a:bodyPr>
            <a:lstStyle/>
            <a:p>
              <a:endParaRPr/>
            </a:p>
          </p:txBody>
        </p:sp>
        <p:sp>
          <p:nvSpPr>
            <p:cNvPr id="90" name="object 76"/>
            <p:cNvSpPr/>
            <p:nvPr/>
          </p:nvSpPr>
          <p:spPr>
            <a:xfrm>
              <a:off x="6894830" y="3198494"/>
              <a:ext cx="0" cy="4274185"/>
            </a:xfrm>
            <a:custGeom>
              <a:avLst/>
              <a:gdLst/>
              <a:ahLst/>
              <a:cxnLst/>
              <a:rect l="l" t="t" r="r" b="b"/>
              <a:pathLst>
                <a:path h="4274184">
                  <a:moveTo>
                    <a:pt x="0" y="4274185"/>
                  </a:moveTo>
                  <a:lnTo>
                    <a:pt x="0" y="0"/>
                  </a:lnTo>
                </a:path>
              </a:pathLst>
            </a:custGeom>
            <a:ln w="19050">
              <a:solidFill>
                <a:srgbClr val="000000"/>
              </a:solidFill>
            </a:ln>
          </p:spPr>
          <p:txBody>
            <a:bodyPr wrap="square" lIns="0" tIns="0" rIns="0" bIns="0" rtlCol="0">
              <a:spAutoFit/>
            </a:bodyPr>
            <a:lstStyle/>
            <a:p>
              <a:endParaRPr/>
            </a:p>
          </p:txBody>
        </p:sp>
        <p:sp>
          <p:nvSpPr>
            <p:cNvPr id="91" name="object 77"/>
            <p:cNvSpPr/>
            <p:nvPr/>
          </p:nvSpPr>
          <p:spPr>
            <a:xfrm>
              <a:off x="1788795" y="3198494"/>
              <a:ext cx="5106035" cy="0"/>
            </a:xfrm>
            <a:custGeom>
              <a:avLst/>
              <a:gdLst/>
              <a:ahLst/>
              <a:cxnLst/>
              <a:rect l="l" t="t" r="r" b="b"/>
              <a:pathLst>
                <a:path w="5106034">
                  <a:moveTo>
                    <a:pt x="5106034" y="0"/>
                  </a:moveTo>
                  <a:lnTo>
                    <a:pt x="0" y="0"/>
                  </a:lnTo>
                </a:path>
              </a:pathLst>
            </a:custGeom>
            <a:ln w="19050">
              <a:solidFill>
                <a:srgbClr val="000000"/>
              </a:solidFill>
            </a:ln>
          </p:spPr>
          <p:txBody>
            <a:bodyPr wrap="square" lIns="0" tIns="0" rIns="0" bIns="0" rtlCol="0">
              <a:spAutoFit/>
            </a:bodyPr>
            <a:lstStyle/>
            <a:p>
              <a:endParaRPr/>
            </a:p>
          </p:txBody>
        </p:sp>
        <p:sp>
          <p:nvSpPr>
            <p:cNvPr id="92" name="object 78"/>
            <p:cNvSpPr/>
            <p:nvPr/>
          </p:nvSpPr>
          <p:spPr>
            <a:xfrm>
              <a:off x="1750695" y="3198494"/>
              <a:ext cx="76200" cy="403225"/>
            </a:xfrm>
            <a:custGeom>
              <a:avLst/>
              <a:gdLst/>
              <a:ahLst/>
              <a:cxnLst/>
              <a:rect l="l" t="t" r="r" b="b"/>
              <a:pathLst>
                <a:path w="76200" h="403225">
                  <a:moveTo>
                    <a:pt x="28575" y="327025"/>
                  </a:moveTo>
                  <a:lnTo>
                    <a:pt x="0" y="327025"/>
                  </a:lnTo>
                  <a:lnTo>
                    <a:pt x="38100" y="403225"/>
                  </a:lnTo>
                  <a:lnTo>
                    <a:pt x="69850" y="339725"/>
                  </a:lnTo>
                  <a:lnTo>
                    <a:pt x="28575" y="339725"/>
                  </a:lnTo>
                  <a:lnTo>
                    <a:pt x="28575" y="327025"/>
                  </a:lnTo>
                  <a:close/>
                </a:path>
                <a:path w="76200" h="403225">
                  <a:moveTo>
                    <a:pt x="47625" y="0"/>
                  </a:moveTo>
                  <a:lnTo>
                    <a:pt x="28575" y="0"/>
                  </a:lnTo>
                  <a:lnTo>
                    <a:pt x="28575" y="339725"/>
                  </a:lnTo>
                  <a:lnTo>
                    <a:pt x="47625" y="339725"/>
                  </a:lnTo>
                  <a:lnTo>
                    <a:pt x="47625" y="0"/>
                  </a:lnTo>
                  <a:close/>
                </a:path>
                <a:path w="76200" h="403225">
                  <a:moveTo>
                    <a:pt x="76200" y="327025"/>
                  </a:moveTo>
                  <a:lnTo>
                    <a:pt x="47625" y="327025"/>
                  </a:lnTo>
                  <a:lnTo>
                    <a:pt x="47625" y="339725"/>
                  </a:lnTo>
                  <a:lnTo>
                    <a:pt x="69850" y="339725"/>
                  </a:lnTo>
                  <a:lnTo>
                    <a:pt x="76200" y="327025"/>
                  </a:lnTo>
                  <a:close/>
                </a:path>
              </a:pathLst>
            </a:custGeom>
            <a:solidFill>
              <a:srgbClr val="000000"/>
            </a:solidFill>
          </p:spPr>
          <p:txBody>
            <a:bodyPr wrap="square" lIns="0" tIns="0" rIns="0" bIns="0" rtlCol="0">
              <a:spAutoFit/>
            </a:bodyPr>
            <a:lstStyle/>
            <a:p>
              <a:endParaRPr/>
            </a:p>
          </p:txBody>
        </p:sp>
        <p:sp>
          <p:nvSpPr>
            <p:cNvPr id="93" name="object 79"/>
            <p:cNvSpPr/>
            <p:nvPr/>
          </p:nvSpPr>
          <p:spPr>
            <a:xfrm>
              <a:off x="3769359" y="3198494"/>
              <a:ext cx="76200" cy="403225"/>
            </a:xfrm>
            <a:custGeom>
              <a:avLst/>
              <a:gdLst/>
              <a:ahLst/>
              <a:cxnLst/>
              <a:rect l="l" t="t" r="r" b="b"/>
              <a:pathLst>
                <a:path w="76200" h="403225">
                  <a:moveTo>
                    <a:pt x="28575" y="327025"/>
                  </a:moveTo>
                  <a:lnTo>
                    <a:pt x="0" y="327025"/>
                  </a:lnTo>
                  <a:lnTo>
                    <a:pt x="38100" y="403225"/>
                  </a:lnTo>
                  <a:lnTo>
                    <a:pt x="69850" y="339725"/>
                  </a:lnTo>
                  <a:lnTo>
                    <a:pt x="28575" y="339725"/>
                  </a:lnTo>
                  <a:lnTo>
                    <a:pt x="28575" y="327025"/>
                  </a:lnTo>
                  <a:close/>
                </a:path>
                <a:path w="76200" h="403225">
                  <a:moveTo>
                    <a:pt x="47625" y="0"/>
                  </a:moveTo>
                  <a:lnTo>
                    <a:pt x="28575" y="0"/>
                  </a:lnTo>
                  <a:lnTo>
                    <a:pt x="28575" y="339725"/>
                  </a:lnTo>
                  <a:lnTo>
                    <a:pt x="47625" y="339725"/>
                  </a:lnTo>
                  <a:lnTo>
                    <a:pt x="47625" y="0"/>
                  </a:lnTo>
                  <a:close/>
                </a:path>
                <a:path w="76200" h="403225">
                  <a:moveTo>
                    <a:pt x="76200" y="327025"/>
                  </a:moveTo>
                  <a:lnTo>
                    <a:pt x="47625" y="327025"/>
                  </a:lnTo>
                  <a:lnTo>
                    <a:pt x="47625" y="339725"/>
                  </a:lnTo>
                  <a:lnTo>
                    <a:pt x="69850" y="339725"/>
                  </a:lnTo>
                  <a:lnTo>
                    <a:pt x="76200" y="327025"/>
                  </a:lnTo>
                  <a:close/>
                </a:path>
              </a:pathLst>
            </a:custGeom>
            <a:solidFill>
              <a:srgbClr val="000000"/>
            </a:solidFill>
          </p:spPr>
          <p:txBody>
            <a:bodyPr wrap="square" lIns="0" tIns="0" rIns="0" bIns="0" rtlCol="0">
              <a:spAutoFit/>
            </a:bodyPr>
            <a:lstStyle/>
            <a:p>
              <a:endParaRPr/>
            </a:p>
          </p:txBody>
        </p:sp>
        <p:sp>
          <p:nvSpPr>
            <p:cNvPr id="94" name="object 80"/>
            <p:cNvSpPr/>
            <p:nvPr/>
          </p:nvSpPr>
          <p:spPr>
            <a:xfrm>
              <a:off x="2026285" y="6504939"/>
              <a:ext cx="0" cy="322580"/>
            </a:xfrm>
            <a:custGeom>
              <a:avLst/>
              <a:gdLst/>
              <a:ahLst/>
              <a:cxnLst/>
              <a:rect l="l" t="t" r="r" b="b"/>
              <a:pathLst>
                <a:path h="322579">
                  <a:moveTo>
                    <a:pt x="0" y="0"/>
                  </a:moveTo>
                  <a:lnTo>
                    <a:pt x="0" y="322579"/>
                  </a:lnTo>
                </a:path>
              </a:pathLst>
            </a:custGeom>
            <a:ln w="19050">
              <a:solidFill>
                <a:srgbClr val="000000"/>
              </a:solidFill>
            </a:ln>
          </p:spPr>
          <p:txBody>
            <a:bodyPr wrap="square" lIns="0" tIns="0" rIns="0" bIns="0" rtlCol="0">
              <a:spAutoFit/>
            </a:bodyPr>
            <a:lstStyle/>
            <a:p>
              <a:endParaRPr/>
            </a:p>
          </p:txBody>
        </p:sp>
        <p:sp>
          <p:nvSpPr>
            <p:cNvPr id="95" name="object 81"/>
            <p:cNvSpPr/>
            <p:nvPr/>
          </p:nvSpPr>
          <p:spPr>
            <a:xfrm>
              <a:off x="2026285" y="6827519"/>
              <a:ext cx="3799840" cy="0"/>
            </a:xfrm>
            <a:custGeom>
              <a:avLst/>
              <a:gdLst/>
              <a:ahLst/>
              <a:cxnLst/>
              <a:rect l="l" t="t" r="r" b="b"/>
              <a:pathLst>
                <a:path w="3799840">
                  <a:moveTo>
                    <a:pt x="0" y="0"/>
                  </a:moveTo>
                  <a:lnTo>
                    <a:pt x="3799840" y="0"/>
                  </a:lnTo>
                </a:path>
              </a:pathLst>
            </a:custGeom>
            <a:ln w="19050">
              <a:solidFill>
                <a:srgbClr val="000000"/>
              </a:solidFill>
            </a:ln>
          </p:spPr>
          <p:txBody>
            <a:bodyPr wrap="square" lIns="0" tIns="0" rIns="0" bIns="0" rtlCol="0">
              <a:spAutoFit/>
            </a:bodyPr>
            <a:lstStyle/>
            <a:p>
              <a:endParaRPr/>
            </a:p>
          </p:txBody>
        </p:sp>
        <p:sp>
          <p:nvSpPr>
            <p:cNvPr id="96" name="object 82"/>
            <p:cNvSpPr/>
            <p:nvPr/>
          </p:nvSpPr>
          <p:spPr>
            <a:xfrm>
              <a:off x="5788025" y="6827519"/>
              <a:ext cx="76200" cy="483870"/>
            </a:xfrm>
            <a:custGeom>
              <a:avLst/>
              <a:gdLst/>
              <a:ahLst/>
              <a:cxnLst/>
              <a:rect l="l" t="t" r="r" b="b"/>
              <a:pathLst>
                <a:path w="76200" h="483870">
                  <a:moveTo>
                    <a:pt x="28575" y="407670"/>
                  </a:moveTo>
                  <a:lnTo>
                    <a:pt x="0" y="407670"/>
                  </a:lnTo>
                  <a:lnTo>
                    <a:pt x="38100" y="483870"/>
                  </a:lnTo>
                  <a:lnTo>
                    <a:pt x="69850" y="420370"/>
                  </a:lnTo>
                  <a:lnTo>
                    <a:pt x="28575" y="420370"/>
                  </a:lnTo>
                  <a:lnTo>
                    <a:pt x="28575" y="407670"/>
                  </a:lnTo>
                  <a:close/>
                </a:path>
                <a:path w="76200" h="483870">
                  <a:moveTo>
                    <a:pt x="47625" y="0"/>
                  </a:moveTo>
                  <a:lnTo>
                    <a:pt x="28575" y="0"/>
                  </a:lnTo>
                  <a:lnTo>
                    <a:pt x="28575" y="420370"/>
                  </a:lnTo>
                  <a:lnTo>
                    <a:pt x="47625" y="420370"/>
                  </a:lnTo>
                  <a:lnTo>
                    <a:pt x="47625" y="0"/>
                  </a:lnTo>
                  <a:close/>
                </a:path>
                <a:path w="76200" h="483870">
                  <a:moveTo>
                    <a:pt x="76200" y="407670"/>
                  </a:moveTo>
                  <a:lnTo>
                    <a:pt x="47625" y="407670"/>
                  </a:lnTo>
                  <a:lnTo>
                    <a:pt x="47625" y="420370"/>
                  </a:lnTo>
                  <a:lnTo>
                    <a:pt x="69850" y="420370"/>
                  </a:lnTo>
                  <a:lnTo>
                    <a:pt x="76200" y="407670"/>
                  </a:lnTo>
                  <a:close/>
                </a:path>
              </a:pathLst>
            </a:custGeom>
            <a:solidFill>
              <a:srgbClr val="000000"/>
            </a:solidFill>
          </p:spPr>
          <p:txBody>
            <a:bodyPr wrap="square" lIns="0" tIns="0" rIns="0" bIns="0" rtlCol="0">
              <a:spAutoFit/>
            </a:bodyPr>
            <a:lstStyle/>
            <a:p>
              <a:endParaRPr/>
            </a:p>
          </p:txBody>
        </p:sp>
        <p:sp>
          <p:nvSpPr>
            <p:cNvPr id="97" name="object 83"/>
            <p:cNvSpPr/>
            <p:nvPr/>
          </p:nvSpPr>
          <p:spPr>
            <a:xfrm>
              <a:off x="6144259" y="6504939"/>
              <a:ext cx="76200" cy="806450"/>
            </a:xfrm>
            <a:custGeom>
              <a:avLst/>
              <a:gdLst/>
              <a:ahLst/>
              <a:cxnLst/>
              <a:rect l="l" t="t" r="r" b="b"/>
              <a:pathLst>
                <a:path w="76200" h="806450">
                  <a:moveTo>
                    <a:pt x="28575" y="730249"/>
                  </a:moveTo>
                  <a:lnTo>
                    <a:pt x="0" y="730249"/>
                  </a:lnTo>
                  <a:lnTo>
                    <a:pt x="38100" y="806449"/>
                  </a:lnTo>
                  <a:lnTo>
                    <a:pt x="69850" y="742949"/>
                  </a:lnTo>
                  <a:lnTo>
                    <a:pt x="28575" y="742949"/>
                  </a:lnTo>
                  <a:lnTo>
                    <a:pt x="28575" y="730249"/>
                  </a:lnTo>
                  <a:close/>
                </a:path>
                <a:path w="76200" h="806450">
                  <a:moveTo>
                    <a:pt x="47625" y="0"/>
                  </a:moveTo>
                  <a:lnTo>
                    <a:pt x="28575" y="0"/>
                  </a:lnTo>
                  <a:lnTo>
                    <a:pt x="28575" y="742949"/>
                  </a:lnTo>
                  <a:lnTo>
                    <a:pt x="47625" y="742949"/>
                  </a:lnTo>
                  <a:lnTo>
                    <a:pt x="47625" y="0"/>
                  </a:lnTo>
                  <a:close/>
                </a:path>
                <a:path w="76200" h="806450">
                  <a:moveTo>
                    <a:pt x="76200" y="730249"/>
                  </a:moveTo>
                  <a:lnTo>
                    <a:pt x="47625" y="730249"/>
                  </a:lnTo>
                  <a:lnTo>
                    <a:pt x="47625" y="742949"/>
                  </a:lnTo>
                  <a:lnTo>
                    <a:pt x="69850" y="742949"/>
                  </a:lnTo>
                  <a:lnTo>
                    <a:pt x="76200" y="730249"/>
                  </a:lnTo>
                  <a:close/>
                </a:path>
              </a:pathLst>
            </a:custGeom>
            <a:solidFill>
              <a:srgbClr val="000000"/>
            </a:solidFill>
          </p:spPr>
          <p:txBody>
            <a:bodyPr wrap="square" lIns="0" tIns="0" rIns="0" bIns="0" rtlCol="0">
              <a:spAutoFit/>
            </a:bodyPr>
            <a:lstStyle/>
            <a:p>
              <a:endParaRPr/>
            </a:p>
          </p:txBody>
        </p:sp>
      </p:grpSp>
      <p:sp>
        <p:nvSpPr>
          <p:cNvPr id="180" name="object 60"/>
          <p:cNvSpPr txBox="1"/>
          <p:nvPr/>
        </p:nvSpPr>
        <p:spPr>
          <a:xfrm>
            <a:off x="695253" y="3215751"/>
            <a:ext cx="2220563" cy="628377"/>
          </a:xfrm>
          <a:prstGeom prst="rect">
            <a:avLst/>
          </a:prstGeom>
        </p:spPr>
        <p:txBody>
          <a:bodyPr vert="horz" wrap="square" lIns="0" tIns="0" rIns="0" bIns="0" rtlCol="0">
            <a:spAutoFit/>
          </a:bodyPr>
          <a:lstStyle/>
          <a:p>
            <a:pPr marR="129539" indent="-1270">
              <a:lnSpc>
                <a:spcPts val="1610"/>
              </a:lnSpc>
            </a:pPr>
            <a:r>
              <a:rPr lang="fr-CH" sz="1600" b="1" dirty="0">
                <a:latin typeface="Arial"/>
                <a:cs typeface="Arial"/>
              </a:rPr>
              <a:t>I</a:t>
            </a:r>
            <a:r>
              <a:rPr sz="1600" b="1" spc="-10" dirty="0" err="1">
                <a:latin typeface="Arial"/>
                <a:cs typeface="Arial"/>
              </a:rPr>
              <a:t>nd</a:t>
            </a:r>
            <a:r>
              <a:rPr sz="1600" b="1" dirty="0" err="1">
                <a:latin typeface="Arial"/>
                <a:cs typeface="Arial"/>
              </a:rPr>
              <a:t>i</a:t>
            </a:r>
            <a:r>
              <a:rPr sz="1600" b="1" spc="-15" dirty="0" err="1">
                <a:latin typeface="Arial"/>
                <a:cs typeface="Arial"/>
              </a:rPr>
              <a:t>v</a:t>
            </a:r>
            <a:r>
              <a:rPr sz="1600" b="1" dirty="0" err="1">
                <a:latin typeface="Arial"/>
                <a:cs typeface="Arial"/>
              </a:rPr>
              <a:t>i</a:t>
            </a:r>
            <a:r>
              <a:rPr sz="1600" b="1" spc="-10" dirty="0" err="1">
                <a:latin typeface="Arial"/>
                <a:cs typeface="Arial"/>
              </a:rPr>
              <a:t>du</a:t>
            </a:r>
            <a:r>
              <a:rPr lang="fr-CH" sz="1600" b="1" spc="-10" dirty="0">
                <a:latin typeface="Arial"/>
                <a:cs typeface="Arial"/>
              </a:rPr>
              <a:t>a</a:t>
            </a:r>
            <a:r>
              <a:rPr sz="1600" b="1" dirty="0">
                <a:latin typeface="Arial"/>
                <a:cs typeface="Arial"/>
              </a:rPr>
              <a:t>l</a:t>
            </a:r>
            <a:r>
              <a:rPr lang="fr-CH" sz="1600" b="1" dirty="0">
                <a:latin typeface="Arial"/>
                <a:cs typeface="Arial"/>
              </a:rPr>
              <a:t> </a:t>
            </a:r>
            <a:r>
              <a:rPr lang="fr-CH" sz="1600" b="1" dirty="0" err="1">
                <a:latin typeface="Arial"/>
                <a:cs typeface="Arial"/>
              </a:rPr>
              <a:t>answer</a:t>
            </a:r>
            <a:endParaRPr sz="1600" dirty="0">
              <a:latin typeface="Arial"/>
              <a:cs typeface="Arial"/>
            </a:endParaRPr>
          </a:p>
          <a:p>
            <a:pPr marL="122555" indent="-109855">
              <a:lnSpc>
                <a:spcPts val="1560"/>
              </a:lnSpc>
              <a:buFont typeface="Arial"/>
              <a:buChar char="-"/>
              <a:tabLst>
                <a:tab pos="123189" algn="l"/>
              </a:tabLst>
            </a:pPr>
            <a:r>
              <a:rPr lang="fr-CH" sz="1600" b="1" dirty="0" err="1">
                <a:latin typeface="Arial"/>
                <a:cs typeface="Arial"/>
              </a:rPr>
              <a:t>behavioral</a:t>
            </a:r>
            <a:endParaRPr sz="1600" dirty="0">
              <a:latin typeface="Arial"/>
              <a:cs typeface="Arial"/>
            </a:endParaRPr>
          </a:p>
          <a:p>
            <a:pPr marL="122555" indent="-109855">
              <a:lnSpc>
                <a:spcPts val="1675"/>
              </a:lnSpc>
              <a:buFont typeface="Arial"/>
              <a:buChar char="-"/>
              <a:tabLst>
                <a:tab pos="123189" algn="l"/>
              </a:tabLst>
            </a:pPr>
            <a:r>
              <a:rPr sz="1600" b="1" spc="-10" dirty="0" err="1">
                <a:latin typeface="Arial"/>
                <a:cs typeface="Arial"/>
              </a:rPr>
              <a:t>b</a:t>
            </a:r>
            <a:r>
              <a:rPr sz="1600" b="1" dirty="0" err="1">
                <a:latin typeface="Arial"/>
                <a:cs typeface="Arial"/>
              </a:rPr>
              <a:t>i</a:t>
            </a:r>
            <a:r>
              <a:rPr sz="1600" b="1" spc="-10" dirty="0" err="1">
                <a:latin typeface="Arial"/>
                <a:cs typeface="Arial"/>
              </a:rPr>
              <a:t>o</a:t>
            </a:r>
            <a:r>
              <a:rPr sz="1600" b="1" dirty="0" err="1">
                <a:latin typeface="Arial"/>
                <a:cs typeface="Arial"/>
              </a:rPr>
              <a:t>l</a:t>
            </a:r>
            <a:r>
              <a:rPr sz="1600" b="1" spc="-10" dirty="0" err="1">
                <a:latin typeface="Arial"/>
                <a:cs typeface="Arial"/>
              </a:rPr>
              <a:t>og</a:t>
            </a:r>
            <a:r>
              <a:rPr lang="fr-CH" sz="1600" b="1" spc="-10" dirty="0" err="1">
                <a:latin typeface="Arial"/>
                <a:cs typeface="Arial"/>
              </a:rPr>
              <a:t>ical</a:t>
            </a:r>
            <a:endParaRPr sz="1600" dirty="0">
              <a:latin typeface="Arial"/>
              <a:cs typeface="Arial"/>
            </a:endParaRPr>
          </a:p>
        </p:txBody>
      </p:sp>
      <p:sp>
        <p:nvSpPr>
          <p:cNvPr id="181" name="object 45"/>
          <p:cNvSpPr txBox="1"/>
          <p:nvPr/>
        </p:nvSpPr>
        <p:spPr>
          <a:xfrm>
            <a:off x="1532843" y="4300878"/>
            <a:ext cx="949299" cy="679673"/>
          </a:xfrm>
          <a:prstGeom prst="rect">
            <a:avLst/>
          </a:prstGeom>
        </p:spPr>
        <p:txBody>
          <a:bodyPr vert="horz" wrap="square" lIns="0" tIns="0" rIns="0" bIns="0" rtlCol="0">
            <a:spAutoFit/>
          </a:bodyPr>
          <a:lstStyle/>
          <a:p>
            <a:pPr algn="ctr">
              <a:lnSpc>
                <a:spcPts val="1889"/>
              </a:lnSpc>
            </a:pPr>
            <a:r>
              <a:rPr lang="fr-CH" sz="1600" b="1" spc="-10" dirty="0" err="1">
                <a:latin typeface="Arial"/>
                <a:cs typeface="Arial"/>
              </a:rPr>
              <a:t>health</a:t>
            </a:r>
            <a:endParaRPr sz="1600" dirty="0">
              <a:latin typeface="Arial"/>
              <a:cs typeface="Arial"/>
            </a:endParaRPr>
          </a:p>
          <a:p>
            <a:pPr marL="3175" algn="ctr">
              <a:lnSpc>
                <a:spcPts val="1650"/>
              </a:lnSpc>
            </a:pPr>
            <a:r>
              <a:rPr sz="1600" b="1" dirty="0">
                <a:latin typeface="Times New Roman"/>
                <a:cs typeface="Times New Roman"/>
              </a:rPr>
              <a:t>&amp;</a:t>
            </a:r>
            <a:endParaRPr lang="fr-CH" sz="1600" b="1" dirty="0">
              <a:latin typeface="Times New Roman"/>
              <a:cs typeface="Times New Roman"/>
            </a:endParaRPr>
          </a:p>
          <a:p>
            <a:pPr marL="3175" algn="ctr">
              <a:lnSpc>
                <a:spcPts val="1650"/>
              </a:lnSpc>
            </a:pPr>
            <a:r>
              <a:rPr lang="fr-CH" sz="1600" b="1" dirty="0" err="1">
                <a:latin typeface="+mj-lt"/>
                <a:cs typeface="Times New Roman"/>
              </a:rPr>
              <a:t>function</a:t>
            </a:r>
            <a:endParaRPr sz="1400" dirty="0">
              <a:latin typeface="Times New Roman"/>
              <a:cs typeface="Times New Roman"/>
            </a:endParaRPr>
          </a:p>
        </p:txBody>
      </p:sp>
      <p:sp>
        <p:nvSpPr>
          <p:cNvPr id="98" name="object 2"/>
          <p:cNvSpPr txBox="1"/>
          <p:nvPr/>
        </p:nvSpPr>
        <p:spPr>
          <a:xfrm>
            <a:off x="524819" y="1089968"/>
            <a:ext cx="7360518" cy="410369"/>
          </a:xfrm>
          <a:prstGeom prst="rect">
            <a:avLst/>
          </a:prstGeom>
        </p:spPr>
        <p:txBody>
          <a:bodyPr vert="horz" wrap="square" lIns="0" tIns="0" rIns="0" bIns="0" rtlCol="0">
            <a:spAutoFit/>
          </a:bodyPr>
          <a:lstStyle/>
          <a:p>
            <a:pPr marL="12700" marR="6350">
              <a:lnSpc>
                <a:spcPts val="1610"/>
              </a:lnSpc>
            </a:pPr>
            <a:r>
              <a:rPr sz="1400" b="1" spc="5" dirty="0">
                <a:latin typeface="Arial"/>
                <a:cs typeface="Arial"/>
                <a:hlinkClick r:id="rId3"/>
              </a:rPr>
              <a:t>EV</a:t>
            </a:r>
            <a:r>
              <a:rPr sz="1400" b="1" spc="-30" dirty="0">
                <a:latin typeface="Arial"/>
                <a:cs typeface="Arial"/>
                <a:hlinkClick r:id="rId3"/>
              </a:rPr>
              <a:t>A</a:t>
            </a:r>
            <a:r>
              <a:rPr sz="1400" b="1" spc="-10" dirty="0">
                <a:latin typeface="Arial"/>
                <a:cs typeface="Arial"/>
                <a:hlinkClick r:id="rId3"/>
              </a:rPr>
              <a:t>N</a:t>
            </a:r>
            <a:r>
              <a:rPr sz="1400" b="1" dirty="0">
                <a:latin typeface="Arial"/>
                <a:cs typeface="Arial"/>
                <a:hlinkClick r:id="rId3"/>
              </a:rPr>
              <a:t>S</a:t>
            </a:r>
            <a:r>
              <a:rPr sz="1400" b="1" spc="85" dirty="0">
                <a:latin typeface="Arial"/>
                <a:cs typeface="Arial"/>
                <a:hlinkClick r:id="rId3"/>
              </a:rPr>
              <a:t> </a:t>
            </a:r>
            <a:r>
              <a:rPr sz="1400" b="1" spc="-10" dirty="0">
                <a:latin typeface="Arial"/>
                <a:cs typeface="Arial"/>
                <a:hlinkClick r:id="rId3"/>
              </a:rPr>
              <a:t>Rob</a:t>
            </a:r>
            <a:r>
              <a:rPr sz="1400" b="1" dirty="0">
                <a:latin typeface="Arial"/>
                <a:cs typeface="Arial"/>
                <a:hlinkClick r:id="rId3"/>
              </a:rPr>
              <a:t>ert</a:t>
            </a:r>
            <a:r>
              <a:rPr sz="1400" b="1" spc="5" dirty="0">
                <a:latin typeface="Arial"/>
                <a:cs typeface="Arial"/>
                <a:hlinkClick r:id="rId3"/>
              </a:rPr>
              <a:t> </a:t>
            </a:r>
            <a:r>
              <a:rPr sz="1400" b="1" dirty="0">
                <a:latin typeface="Arial"/>
                <a:cs typeface="Arial"/>
                <a:hlinkClick r:id="rId3"/>
              </a:rPr>
              <a:t>G.</a:t>
            </a:r>
            <a:r>
              <a:rPr sz="1400" b="1" spc="-15" dirty="0">
                <a:latin typeface="Arial"/>
                <a:cs typeface="Arial"/>
                <a:hlinkClick r:id="rId3"/>
              </a:rPr>
              <a:t> </a:t>
            </a:r>
            <a:r>
              <a:rPr sz="1400" b="1" dirty="0">
                <a:latin typeface="Arial"/>
                <a:cs typeface="Arial"/>
                <a:hlinkClick r:id="rId3"/>
              </a:rPr>
              <a:t>et</a:t>
            </a:r>
            <a:r>
              <a:rPr sz="1400" b="1" spc="5" dirty="0">
                <a:latin typeface="Arial"/>
                <a:cs typeface="Arial"/>
                <a:hlinkClick r:id="rId3"/>
              </a:rPr>
              <a:t> </a:t>
            </a:r>
            <a:r>
              <a:rPr sz="1400" b="1" dirty="0">
                <a:latin typeface="Arial"/>
                <a:cs typeface="Arial"/>
                <a:hlinkClick r:id="rId3"/>
              </a:rPr>
              <a:t>S</a:t>
            </a:r>
            <a:r>
              <a:rPr sz="1400" b="1" spc="-15" dirty="0">
                <a:latin typeface="Arial"/>
                <a:cs typeface="Arial"/>
                <a:hlinkClick r:id="rId3"/>
              </a:rPr>
              <a:t>T</a:t>
            </a:r>
            <a:r>
              <a:rPr sz="1400" b="1" dirty="0">
                <a:latin typeface="Arial"/>
                <a:cs typeface="Arial"/>
                <a:hlinkClick r:id="rId3"/>
              </a:rPr>
              <a:t>O</a:t>
            </a:r>
            <a:r>
              <a:rPr sz="1400" b="1" spc="-10" dirty="0">
                <a:latin typeface="Arial"/>
                <a:cs typeface="Arial"/>
                <a:hlinkClick r:id="rId3"/>
              </a:rPr>
              <a:t>D</a:t>
            </a:r>
            <a:r>
              <a:rPr sz="1400" b="1" spc="5" dirty="0">
                <a:latin typeface="Arial"/>
                <a:cs typeface="Arial"/>
                <a:hlinkClick r:id="rId3"/>
              </a:rPr>
              <a:t>D</a:t>
            </a:r>
            <a:r>
              <a:rPr sz="1400" b="1" spc="-30" dirty="0">
                <a:latin typeface="Arial"/>
                <a:cs typeface="Arial"/>
                <a:hlinkClick r:id="rId3"/>
              </a:rPr>
              <a:t>A</a:t>
            </a:r>
            <a:r>
              <a:rPr sz="1400" b="1" spc="5" dirty="0">
                <a:latin typeface="Arial"/>
                <a:cs typeface="Arial"/>
                <a:hlinkClick r:id="rId3"/>
              </a:rPr>
              <a:t>R</a:t>
            </a:r>
            <a:r>
              <a:rPr sz="1400" b="1" dirty="0">
                <a:latin typeface="Arial"/>
                <a:cs typeface="Arial"/>
                <a:hlinkClick r:id="rId3"/>
              </a:rPr>
              <a:t>T</a:t>
            </a:r>
            <a:r>
              <a:rPr sz="1400" b="1" spc="80" dirty="0">
                <a:latin typeface="Arial"/>
                <a:cs typeface="Arial"/>
                <a:hlinkClick r:id="rId3"/>
              </a:rPr>
              <a:t> </a:t>
            </a:r>
            <a:r>
              <a:rPr sz="1400" b="1" dirty="0">
                <a:latin typeface="Arial"/>
                <a:cs typeface="Arial"/>
                <a:hlinkClick r:id="rId3"/>
              </a:rPr>
              <a:t>Gre</a:t>
            </a:r>
            <a:r>
              <a:rPr sz="1400" b="1" spc="-10" dirty="0">
                <a:latin typeface="Arial"/>
                <a:cs typeface="Arial"/>
                <a:hlinkClick r:id="rId3"/>
              </a:rPr>
              <a:t>go</a:t>
            </a:r>
            <a:r>
              <a:rPr sz="1400" b="1" spc="25" dirty="0">
                <a:latin typeface="Arial"/>
                <a:cs typeface="Arial"/>
                <a:hlinkClick r:id="rId3"/>
              </a:rPr>
              <a:t>r</a:t>
            </a:r>
            <a:r>
              <a:rPr sz="1400" b="1" dirty="0">
                <a:latin typeface="Arial"/>
                <a:cs typeface="Arial"/>
                <a:hlinkClick r:id="rId3"/>
              </a:rPr>
              <a:t>y</a:t>
            </a:r>
            <a:r>
              <a:rPr sz="1400" b="1" spc="-45" dirty="0">
                <a:latin typeface="Arial"/>
                <a:cs typeface="Arial"/>
                <a:hlinkClick r:id="rId3"/>
              </a:rPr>
              <a:t> </a:t>
            </a:r>
            <a:r>
              <a:rPr sz="1400" b="1" spc="-10" dirty="0">
                <a:latin typeface="Arial"/>
                <a:cs typeface="Arial"/>
                <a:hlinkClick r:id="rId3"/>
              </a:rPr>
              <a:t>L</a:t>
            </a:r>
            <a:r>
              <a:rPr sz="1400" b="1" dirty="0">
                <a:latin typeface="Arial"/>
                <a:cs typeface="Arial"/>
                <a:hlinkClick r:id="rId3"/>
              </a:rPr>
              <a:t>.,</a:t>
            </a:r>
            <a:r>
              <a:rPr sz="1400" b="1" spc="15" dirty="0">
                <a:latin typeface="Arial"/>
                <a:cs typeface="Arial"/>
                <a:hlinkClick r:id="rId3"/>
              </a:rPr>
              <a:t> </a:t>
            </a:r>
            <a:r>
              <a:rPr sz="1400" b="1" dirty="0">
                <a:latin typeface="Arial"/>
                <a:cs typeface="Arial"/>
                <a:hlinkClick r:id="rId3"/>
              </a:rPr>
              <a:t>Pr</a:t>
            </a:r>
            <a:r>
              <a:rPr sz="1400" b="1" spc="-10" dirty="0">
                <a:latin typeface="Arial"/>
                <a:cs typeface="Arial"/>
                <a:hlinkClick r:id="rId3"/>
              </a:rPr>
              <a:t>odu</a:t>
            </a:r>
            <a:r>
              <a:rPr sz="1400" b="1" dirty="0">
                <a:latin typeface="Arial"/>
                <a:cs typeface="Arial"/>
                <a:hlinkClick r:id="rId3"/>
              </a:rPr>
              <a:t>ci</a:t>
            </a:r>
            <a:r>
              <a:rPr sz="1400" b="1" spc="-10" dirty="0">
                <a:latin typeface="Arial"/>
                <a:cs typeface="Arial"/>
                <a:hlinkClick r:id="rId3"/>
              </a:rPr>
              <a:t>n</a:t>
            </a:r>
            <a:r>
              <a:rPr sz="1400" b="1" dirty="0">
                <a:latin typeface="Arial"/>
                <a:cs typeface="Arial"/>
                <a:hlinkClick r:id="rId3"/>
              </a:rPr>
              <a:t>g </a:t>
            </a:r>
            <a:r>
              <a:rPr sz="1400" b="1" spc="-10" dirty="0">
                <a:latin typeface="Arial"/>
                <a:cs typeface="Arial"/>
                <a:hlinkClick r:id="rId3"/>
              </a:rPr>
              <a:t>h</a:t>
            </a:r>
            <a:r>
              <a:rPr sz="1400" b="1" dirty="0">
                <a:latin typeface="Arial"/>
                <a:cs typeface="Arial"/>
                <a:hlinkClick r:id="rId3"/>
              </a:rPr>
              <a:t>ealt</a:t>
            </a:r>
            <a:r>
              <a:rPr sz="1400" b="1" spc="-10" dirty="0">
                <a:latin typeface="Arial"/>
                <a:cs typeface="Arial"/>
                <a:hlinkClick r:id="rId3"/>
              </a:rPr>
              <a:t>h</a:t>
            </a:r>
            <a:r>
              <a:rPr sz="1400" b="1" dirty="0">
                <a:latin typeface="Arial"/>
                <a:cs typeface="Arial"/>
                <a:hlinkClick r:id="rId3"/>
              </a:rPr>
              <a:t>,</a:t>
            </a:r>
            <a:r>
              <a:rPr sz="1400" b="1" spc="-5" dirty="0">
                <a:latin typeface="Arial"/>
                <a:cs typeface="Arial"/>
                <a:hlinkClick r:id="rId3"/>
              </a:rPr>
              <a:t> </a:t>
            </a:r>
            <a:r>
              <a:rPr sz="1400" b="1" dirty="0">
                <a:latin typeface="Arial"/>
                <a:cs typeface="Arial"/>
                <a:hlinkClick r:id="rId3"/>
              </a:rPr>
              <a:t>c</a:t>
            </a:r>
            <a:r>
              <a:rPr sz="1400" b="1" spc="-10" dirty="0">
                <a:latin typeface="Arial"/>
                <a:cs typeface="Arial"/>
                <a:hlinkClick r:id="rId3"/>
              </a:rPr>
              <a:t>on</a:t>
            </a:r>
            <a:r>
              <a:rPr sz="1400" b="1" dirty="0">
                <a:latin typeface="Arial"/>
                <a:cs typeface="Arial"/>
                <a:hlinkClick r:id="rId3"/>
              </a:rPr>
              <a:t>s</a:t>
            </a:r>
            <a:r>
              <a:rPr sz="1400" b="1" spc="-10" dirty="0">
                <a:latin typeface="Arial"/>
                <a:cs typeface="Arial"/>
                <a:hlinkClick r:id="rId3"/>
              </a:rPr>
              <a:t>u</a:t>
            </a:r>
            <a:r>
              <a:rPr sz="1400" b="1" dirty="0">
                <a:latin typeface="Arial"/>
                <a:cs typeface="Arial"/>
                <a:hlinkClick r:id="rId3"/>
              </a:rPr>
              <a:t>mi</a:t>
            </a:r>
            <a:r>
              <a:rPr sz="1400" b="1" spc="-20" dirty="0">
                <a:latin typeface="Arial"/>
                <a:cs typeface="Arial"/>
                <a:hlinkClick r:id="rId3"/>
              </a:rPr>
              <a:t>n</a:t>
            </a:r>
            <a:r>
              <a:rPr sz="1400" b="1" dirty="0">
                <a:latin typeface="Arial"/>
                <a:cs typeface="Arial"/>
                <a:hlinkClick r:id="rId3"/>
              </a:rPr>
              <a:t>g</a:t>
            </a:r>
            <a:r>
              <a:rPr sz="1400" b="1" spc="-5" dirty="0">
                <a:latin typeface="Arial"/>
                <a:cs typeface="Arial"/>
                <a:hlinkClick r:id="rId3"/>
              </a:rPr>
              <a:t> </a:t>
            </a:r>
            <a:r>
              <a:rPr sz="1400" b="1" spc="-10" dirty="0">
                <a:latin typeface="Arial"/>
                <a:cs typeface="Arial"/>
                <a:hlinkClick r:id="rId3"/>
              </a:rPr>
              <a:t>h</a:t>
            </a:r>
            <a:r>
              <a:rPr sz="1400" b="1" dirty="0">
                <a:latin typeface="Arial"/>
                <a:cs typeface="Arial"/>
                <a:hlinkClick r:id="rId3"/>
              </a:rPr>
              <a:t>ealth</a:t>
            </a:r>
            <a:r>
              <a:rPr sz="1400" b="1" spc="-5" dirty="0">
                <a:latin typeface="Arial"/>
                <a:cs typeface="Arial"/>
                <a:hlinkClick r:id="rId3"/>
              </a:rPr>
              <a:t> </a:t>
            </a:r>
            <a:r>
              <a:rPr sz="1400" b="1" spc="-15" dirty="0">
                <a:latin typeface="Arial"/>
                <a:cs typeface="Arial"/>
                <a:hlinkClick r:id="rId3"/>
              </a:rPr>
              <a:t>c</a:t>
            </a:r>
            <a:r>
              <a:rPr sz="1400" b="1" dirty="0">
                <a:latin typeface="Arial"/>
                <a:cs typeface="Arial"/>
                <a:hlinkClick r:id="rId3"/>
              </a:rPr>
              <a:t>are,</a:t>
            </a:r>
            <a:r>
              <a:rPr sz="1400" b="1" spc="-5" dirty="0">
                <a:latin typeface="Arial"/>
                <a:cs typeface="Arial"/>
                <a:hlinkClick r:id="rId3"/>
              </a:rPr>
              <a:t> </a:t>
            </a:r>
            <a:r>
              <a:rPr sz="1400" b="1" spc="-15" dirty="0">
                <a:latin typeface="Arial"/>
                <a:cs typeface="Arial"/>
                <a:hlinkClick r:id="rId3"/>
              </a:rPr>
              <a:t>S</a:t>
            </a:r>
            <a:r>
              <a:rPr sz="1400" b="1" spc="-10" dirty="0">
                <a:latin typeface="Arial"/>
                <a:cs typeface="Arial"/>
                <a:hlinkClick r:id="rId3"/>
              </a:rPr>
              <a:t>o</a:t>
            </a:r>
            <a:r>
              <a:rPr sz="1400" b="1" dirty="0">
                <a:latin typeface="Arial"/>
                <a:cs typeface="Arial"/>
                <a:hlinkClick r:id="rId3"/>
              </a:rPr>
              <a:t>c.</a:t>
            </a:r>
            <a:r>
              <a:rPr sz="1400" b="1" spc="15" dirty="0">
                <a:latin typeface="Arial"/>
                <a:cs typeface="Arial"/>
                <a:hlinkClick r:id="rId3"/>
              </a:rPr>
              <a:t> </a:t>
            </a:r>
            <a:r>
              <a:rPr sz="1400" b="1" dirty="0">
                <a:latin typeface="Arial"/>
                <a:cs typeface="Arial"/>
                <a:hlinkClick r:id="rId3"/>
              </a:rPr>
              <a:t>S</a:t>
            </a:r>
            <a:r>
              <a:rPr sz="1400" b="1" spc="-15" dirty="0">
                <a:latin typeface="Arial"/>
                <a:cs typeface="Arial"/>
                <a:hlinkClick r:id="rId3"/>
              </a:rPr>
              <a:t>c</a:t>
            </a:r>
            <a:r>
              <a:rPr sz="1400" b="1" dirty="0">
                <a:latin typeface="Arial"/>
                <a:cs typeface="Arial"/>
                <a:hlinkClick r:id="rId3"/>
              </a:rPr>
              <a:t>i.</a:t>
            </a:r>
            <a:r>
              <a:rPr sz="1400" b="1" spc="-15" dirty="0">
                <a:latin typeface="Arial"/>
                <a:cs typeface="Arial"/>
                <a:hlinkClick r:id="rId3"/>
              </a:rPr>
              <a:t> </a:t>
            </a:r>
            <a:r>
              <a:rPr sz="1400" b="1" spc="5" dirty="0">
                <a:latin typeface="Arial"/>
                <a:cs typeface="Arial"/>
                <a:hlinkClick r:id="rId3"/>
              </a:rPr>
              <a:t>M</a:t>
            </a:r>
            <a:r>
              <a:rPr sz="1400" b="1" dirty="0">
                <a:latin typeface="Arial"/>
                <a:cs typeface="Arial"/>
                <a:hlinkClick r:id="rId3"/>
              </a:rPr>
              <a:t>é</a:t>
            </a:r>
            <a:r>
              <a:rPr sz="1400" b="1" spc="-10" dirty="0">
                <a:latin typeface="Arial"/>
                <a:cs typeface="Arial"/>
                <a:hlinkClick r:id="rId3"/>
              </a:rPr>
              <a:t>d</a:t>
            </a:r>
            <a:r>
              <a:rPr sz="1400" b="1" dirty="0">
                <a:latin typeface="Arial"/>
                <a:cs typeface="Arial"/>
                <a:hlinkClick r:id="rId3"/>
              </a:rPr>
              <a:t>.</a:t>
            </a:r>
            <a:r>
              <a:rPr sz="1400" b="1" spc="-5" dirty="0">
                <a:latin typeface="Arial"/>
                <a:cs typeface="Arial"/>
                <a:hlinkClick r:id="rId3"/>
              </a:rPr>
              <a:t> </a:t>
            </a:r>
            <a:r>
              <a:rPr sz="1400" b="1" dirty="0">
                <a:latin typeface="Arial"/>
                <a:cs typeface="Arial"/>
                <a:hlinkClick r:id="rId3"/>
              </a:rPr>
              <a:t>V</a:t>
            </a:r>
            <a:r>
              <a:rPr sz="1400" b="1" spc="-10" dirty="0">
                <a:latin typeface="Arial"/>
                <a:cs typeface="Arial"/>
                <a:hlinkClick r:id="rId3"/>
              </a:rPr>
              <a:t>ol</a:t>
            </a:r>
            <a:r>
              <a:rPr sz="1400" b="1" dirty="0">
                <a:latin typeface="Arial"/>
                <a:cs typeface="Arial"/>
                <a:hlinkClick r:id="rId3"/>
              </a:rPr>
              <a:t>.</a:t>
            </a:r>
            <a:r>
              <a:rPr sz="1400" b="1" spc="-15" dirty="0">
                <a:latin typeface="Arial"/>
                <a:cs typeface="Arial"/>
                <a:hlinkClick r:id="rId3"/>
              </a:rPr>
              <a:t> </a:t>
            </a:r>
            <a:r>
              <a:rPr sz="1400" b="1" dirty="0">
                <a:latin typeface="Arial"/>
                <a:cs typeface="Arial"/>
                <a:hlinkClick r:id="rId3"/>
              </a:rPr>
              <a:t>31 </a:t>
            </a:r>
            <a:r>
              <a:rPr sz="1400" b="1" spc="-10" dirty="0">
                <a:latin typeface="Arial"/>
                <a:cs typeface="Arial"/>
                <a:hlinkClick r:id="rId3"/>
              </a:rPr>
              <a:t>No</a:t>
            </a:r>
            <a:r>
              <a:rPr sz="1400" b="1" dirty="0">
                <a:latin typeface="Arial"/>
                <a:cs typeface="Arial"/>
                <a:hlinkClick r:id="rId3"/>
              </a:rPr>
              <a:t>.</a:t>
            </a:r>
            <a:r>
              <a:rPr sz="1400" b="1" spc="-5" dirty="0">
                <a:latin typeface="Arial"/>
                <a:cs typeface="Arial"/>
                <a:hlinkClick r:id="rId3"/>
              </a:rPr>
              <a:t> </a:t>
            </a:r>
            <a:r>
              <a:rPr sz="1400" b="1" dirty="0">
                <a:latin typeface="Arial"/>
                <a:cs typeface="Arial"/>
                <a:hlinkClick r:id="rId3"/>
              </a:rPr>
              <a:t>12,</a:t>
            </a:r>
            <a:r>
              <a:rPr sz="1400" b="1" spc="-5" dirty="0">
                <a:latin typeface="Arial"/>
                <a:cs typeface="Arial"/>
                <a:hlinkClick r:id="rId3"/>
              </a:rPr>
              <a:t> </a:t>
            </a:r>
            <a:r>
              <a:rPr sz="1400" b="1" spc="-10" dirty="0">
                <a:latin typeface="Arial"/>
                <a:cs typeface="Arial"/>
                <a:hlinkClick r:id="rId3"/>
              </a:rPr>
              <a:t>p</a:t>
            </a:r>
            <a:r>
              <a:rPr sz="1400" b="1" dirty="0">
                <a:latin typeface="Arial"/>
                <a:cs typeface="Arial"/>
                <a:hlinkClick r:id="rId3"/>
              </a:rPr>
              <a:t>p</a:t>
            </a:r>
            <a:r>
              <a:rPr sz="1400" b="1" spc="-5" dirty="0">
                <a:latin typeface="Arial"/>
                <a:cs typeface="Arial"/>
                <a:hlinkClick r:id="rId3"/>
              </a:rPr>
              <a:t> </a:t>
            </a:r>
            <a:r>
              <a:rPr sz="1400" b="1" dirty="0">
                <a:latin typeface="Arial"/>
                <a:cs typeface="Arial"/>
                <a:hlinkClick r:id="rId3"/>
              </a:rPr>
              <a:t>134</a:t>
            </a:r>
            <a:r>
              <a:rPr sz="1400" b="1" spc="-10" dirty="0">
                <a:latin typeface="Arial"/>
                <a:cs typeface="Arial"/>
                <a:hlinkClick r:id="rId3"/>
              </a:rPr>
              <a:t>7</a:t>
            </a:r>
            <a:r>
              <a:rPr sz="1400" b="1" dirty="0">
                <a:latin typeface="Arial"/>
                <a:cs typeface="Arial"/>
                <a:hlinkClick r:id="rId3"/>
              </a:rPr>
              <a:t>- 1363,</a:t>
            </a:r>
            <a:r>
              <a:rPr sz="1400" b="1" spc="-5" dirty="0">
                <a:latin typeface="Arial"/>
                <a:cs typeface="Arial"/>
                <a:hlinkClick r:id="rId3"/>
              </a:rPr>
              <a:t> </a:t>
            </a:r>
            <a:r>
              <a:rPr sz="1400" b="1" dirty="0">
                <a:latin typeface="Arial"/>
                <a:cs typeface="Arial"/>
                <a:hlinkClick r:id="rId3"/>
              </a:rPr>
              <a:t>1990</a:t>
            </a:r>
            <a:endParaRPr sz="1400" dirty="0">
              <a:latin typeface="Arial"/>
              <a:cs typeface="Arial"/>
            </a:endParaRPr>
          </a:p>
        </p:txBody>
      </p:sp>
      <p:sp>
        <p:nvSpPr>
          <p:cNvPr id="2" name="Ellipse 1"/>
          <p:cNvSpPr/>
          <p:nvPr/>
        </p:nvSpPr>
        <p:spPr>
          <a:xfrm>
            <a:off x="3203848" y="3501008"/>
            <a:ext cx="4875871" cy="21314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3" name="ZoneTexte 2"/>
          <p:cNvSpPr txBox="1"/>
          <p:nvPr/>
        </p:nvSpPr>
        <p:spPr>
          <a:xfrm>
            <a:off x="6340067" y="3212785"/>
            <a:ext cx="2223686" cy="369332"/>
          </a:xfrm>
          <a:prstGeom prst="rect">
            <a:avLst/>
          </a:prstGeom>
          <a:noFill/>
        </p:spPr>
        <p:txBody>
          <a:bodyPr wrap="none" rtlCol="0">
            <a:spAutoFit/>
          </a:bodyPr>
          <a:lstStyle/>
          <a:p>
            <a:r>
              <a:rPr lang="fr-CH" b="1" dirty="0">
                <a:solidFill>
                  <a:srgbClr val="FF0000"/>
                </a:solidFill>
              </a:rPr>
              <a:t>Healthcare system</a:t>
            </a:r>
          </a:p>
        </p:txBody>
      </p:sp>
      <p:sp>
        <p:nvSpPr>
          <p:cNvPr id="4" name="Rectangle 3"/>
          <p:cNvSpPr/>
          <p:nvPr/>
        </p:nvSpPr>
        <p:spPr>
          <a:xfrm>
            <a:off x="323850" y="1824782"/>
            <a:ext cx="8352606" cy="4556546"/>
          </a:xfrm>
          <a:prstGeom prst="rect">
            <a:avLst/>
          </a:prstGeom>
          <a:noFill/>
          <a:ln w="57150">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rgbClr val="00B050"/>
              </a:solidFill>
            </a:endParaRPr>
          </a:p>
        </p:txBody>
      </p:sp>
      <p:sp>
        <p:nvSpPr>
          <p:cNvPr id="5" name="ZoneTexte 4"/>
          <p:cNvSpPr txBox="1"/>
          <p:nvPr/>
        </p:nvSpPr>
        <p:spPr>
          <a:xfrm>
            <a:off x="6564259" y="1322070"/>
            <a:ext cx="2273379" cy="461665"/>
          </a:xfrm>
          <a:prstGeom prst="rect">
            <a:avLst/>
          </a:prstGeom>
          <a:noFill/>
        </p:spPr>
        <p:txBody>
          <a:bodyPr wrap="none" rtlCol="0">
            <a:spAutoFit/>
          </a:bodyPr>
          <a:lstStyle/>
          <a:p>
            <a:r>
              <a:rPr lang="fr-CH" sz="2400" b="1" dirty="0" err="1">
                <a:solidFill>
                  <a:srgbClr val="00B050"/>
                </a:solidFill>
              </a:rPr>
              <a:t>Health</a:t>
            </a:r>
            <a:r>
              <a:rPr lang="fr-CH" sz="2400" b="1" dirty="0">
                <a:solidFill>
                  <a:srgbClr val="00B050"/>
                </a:solidFill>
              </a:rPr>
              <a:t> system</a:t>
            </a:r>
          </a:p>
        </p:txBody>
      </p:sp>
      <p:cxnSp>
        <p:nvCxnSpPr>
          <p:cNvPr id="99" name="Connecteur droit 98"/>
          <p:cNvCxnSpPr/>
          <p:nvPr/>
        </p:nvCxnSpPr>
        <p:spPr>
          <a:xfrm>
            <a:off x="971600" y="908720"/>
            <a:ext cx="6120680"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100" name="object 24"/>
          <p:cNvSpPr txBox="1"/>
          <p:nvPr/>
        </p:nvSpPr>
        <p:spPr>
          <a:xfrm>
            <a:off x="1318078" y="2538906"/>
            <a:ext cx="1348597" cy="184666"/>
          </a:xfrm>
          <a:prstGeom prst="rect">
            <a:avLst/>
          </a:prstGeom>
        </p:spPr>
        <p:txBody>
          <a:bodyPr vert="horz" wrap="square" lIns="0" tIns="0" rIns="0" bIns="0" rtlCol="0">
            <a:spAutoFit/>
          </a:bodyPr>
          <a:lstStyle/>
          <a:p>
            <a:pPr marL="12700">
              <a:lnSpc>
                <a:spcPct val="100000"/>
              </a:lnSpc>
            </a:pPr>
            <a:r>
              <a:rPr sz="1200" b="1" dirty="0">
                <a:latin typeface="Arial"/>
                <a:cs typeface="Arial"/>
              </a:rPr>
              <a:t>en</a:t>
            </a:r>
            <a:r>
              <a:rPr sz="1200" b="1" spc="-25" dirty="0">
                <a:latin typeface="Arial"/>
                <a:cs typeface="Arial"/>
              </a:rPr>
              <a:t>v</a:t>
            </a:r>
            <a:r>
              <a:rPr sz="1200" b="1" dirty="0">
                <a:latin typeface="Arial"/>
                <a:cs typeface="Arial"/>
              </a:rPr>
              <a:t>ironment</a:t>
            </a:r>
            <a:endParaRPr sz="1200" dirty="0">
              <a:latin typeface="Arial"/>
              <a:cs typeface="Arial"/>
            </a:endParaRPr>
          </a:p>
        </p:txBody>
      </p:sp>
    </p:spTree>
    <p:extLst>
      <p:ext uri="{BB962C8B-B14F-4D97-AF65-F5344CB8AC3E}">
        <p14:creationId xmlns:p14="http://schemas.microsoft.com/office/powerpoint/2010/main" val="766098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Text Box 6"/>
          <p:cNvSpPr txBox="1">
            <a:spLocks noChangeArrowheads="1"/>
          </p:cNvSpPr>
          <p:nvPr/>
        </p:nvSpPr>
        <p:spPr bwMode="auto">
          <a:xfrm>
            <a:off x="2163934" y="76200"/>
            <a:ext cx="4843121" cy="1138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sz="3600" dirty="0">
                <a:latin typeface="Impact" pitchFamily="34" charset="0"/>
                <a:cs typeface="Arial" charset="0"/>
              </a:rPr>
              <a:t>HEALTH DETERMINANTS</a:t>
            </a:r>
          </a:p>
          <a:p>
            <a:pPr algn="ctr"/>
            <a:r>
              <a:rPr lang="fr-FR" altLang="fr-FR" sz="2400" dirty="0">
                <a:solidFill>
                  <a:srgbClr val="FFFFFF"/>
                </a:solidFill>
                <a:latin typeface="Impact" pitchFamily="34" charset="0"/>
                <a:cs typeface="Arial" charset="0"/>
              </a:rPr>
              <a:t>( </a:t>
            </a:r>
            <a:r>
              <a:rPr lang="fr-FR" altLang="fr-FR" sz="2400" dirty="0">
                <a:latin typeface="Impact" pitchFamily="34" charset="0"/>
                <a:cs typeface="Arial" charset="0"/>
              </a:rPr>
              <a:t>AND % CONTRIBUTION TO LONGEVITY</a:t>
            </a:r>
            <a:r>
              <a:rPr lang="fr-FR" altLang="fr-FR" sz="3200" dirty="0">
                <a:latin typeface="Impact" pitchFamily="34" charset="0"/>
                <a:cs typeface="Arial" charset="0"/>
              </a:rPr>
              <a:t> </a:t>
            </a:r>
            <a:r>
              <a:rPr lang="fr-FR" altLang="fr-FR" sz="3200" dirty="0">
                <a:solidFill>
                  <a:srgbClr val="FFFFFF"/>
                </a:solidFill>
                <a:latin typeface="Impact" pitchFamily="34" charset="0"/>
                <a:cs typeface="Arial" charset="0"/>
              </a:rPr>
              <a:t>)</a:t>
            </a:r>
            <a:endParaRPr lang="fr-FR" altLang="fr-FR" sz="6000" dirty="0">
              <a:solidFill>
                <a:srgbClr val="FFFFFF"/>
              </a:solidFill>
              <a:latin typeface="Impact" pitchFamily="34" charset="0"/>
              <a:cs typeface="Arial" charset="0"/>
            </a:endParaRPr>
          </a:p>
        </p:txBody>
      </p:sp>
      <p:sp>
        <p:nvSpPr>
          <p:cNvPr id="33809" name="Rectangle 22"/>
          <p:cNvSpPr>
            <a:spLocks noChangeArrowheads="1"/>
          </p:cNvSpPr>
          <p:nvPr/>
        </p:nvSpPr>
        <p:spPr bwMode="auto">
          <a:xfrm>
            <a:off x="611560" y="5359086"/>
            <a:ext cx="14430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fr-FR" altLang="fr-FR" sz="3200" dirty="0">
                <a:latin typeface="Impact" pitchFamily="34" charset="0"/>
              </a:rPr>
              <a:t>45-50%</a:t>
            </a:r>
            <a:endParaRPr lang="it-IT" altLang="fr-FR" sz="3200" dirty="0">
              <a:latin typeface="Impact" pitchFamily="34" charset="0"/>
            </a:endParaRPr>
          </a:p>
        </p:txBody>
      </p:sp>
      <p:sp>
        <p:nvSpPr>
          <p:cNvPr id="33810" name="Rectangle 23"/>
          <p:cNvSpPr>
            <a:spLocks noChangeArrowheads="1"/>
          </p:cNvSpPr>
          <p:nvPr/>
        </p:nvSpPr>
        <p:spPr bwMode="auto">
          <a:xfrm>
            <a:off x="4585494" y="5620350"/>
            <a:ext cx="1428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fr-FR" altLang="fr-FR" sz="3200" dirty="0">
                <a:latin typeface="Impact" pitchFamily="34" charset="0"/>
              </a:rPr>
              <a:t>20-25%</a:t>
            </a:r>
            <a:endParaRPr lang="it-IT" altLang="fr-FR" sz="3200" dirty="0">
              <a:latin typeface="Impact" pitchFamily="34" charset="0"/>
            </a:endParaRPr>
          </a:p>
        </p:txBody>
      </p:sp>
      <p:sp>
        <p:nvSpPr>
          <p:cNvPr id="33794" name="Oval 2"/>
          <p:cNvSpPr>
            <a:spLocks noChangeArrowheads="1"/>
          </p:cNvSpPr>
          <p:nvPr/>
        </p:nvSpPr>
        <p:spPr bwMode="auto">
          <a:xfrm>
            <a:off x="3573231" y="1622588"/>
            <a:ext cx="2128835" cy="1102432"/>
          </a:xfrm>
          <a:prstGeom prst="ellipse">
            <a:avLst/>
          </a:prstGeom>
          <a:solidFill>
            <a:srgbClr val="008000"/>
          </a:solidFill>
          <a:ln w="9525">
            <a:solidFill>
              <a:srgbClr val="00863D"/>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CH" altLang="fr-FR"/>
          </a:p>
        </p:txBody>
      </p:sp>
      <p:sp>
        <p:nvSpPr>
          <p:cNvPr id="18436" name="Rectangle 4"/>
          <p:cNvSpPr>
            <a:spLocks noChangeArrowheads="1"/>
          </p:cNvSpPr>
          <p:nvPr/>
        </p:nvSpPr>
        <p:spPr bwMode="auto">
          <a:xfrm>
            <a:off x="7298692" y="2587216"/>
            <a:ext cx="1558611" cy="1102432"/>
          </a:xfrm>
          <a:prstGeom prst="rect">
            <a:avLst/>
          </a:prstGeom>
          <a:solidFill>
            <a:schemeClr val="bg2">
              <a:lumMod val="20000"/>
              <a:lumOff val="80000"/>
            </a:schemeClr>
          </a:solidFill>
          <a:ln w="28575">
            <a:no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CH" altLang="fr-FR"/>
          </a:p>
        </p:txBody>
      </p:sp>
      <p:sp>
        <p:nvSpPr>
          <p:cNvPr id="18437" name="Rectangle 5"/>
          <p:cNvSpPr>
            <a:spLocks noChangeArrowheads="1"/>
          </p:cNvSpPr>
          <p:nvPr/>
        </p:nvSpPr>
        <p:spPr bwMode="auto">
          <a:xfrm>
            <a:off x="760128" y="1484784"/>
            <a:ext cx="1406552" cy="826824"/>
          </a:xfrm>
          <a:prstGeom prst="rect">
            <a:avLst/>
          </a:prstGeom>
          <a:solidFill>
            <a:schemeClr val="bg2">
              <a:lumMod val="20000"/>
              <a:lumOff val="80000"/>
            </a:schemeClr>
          </a:solidFill>
          <a:ln w="28575">
            <a:no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CH" altLang="fr-FR"/>
          </a:p>
        </p:txBody>
      </p:sp>
      <p:sp>
        <p:nvSpPr>
          <p:cNvPr id="33798" name="Text Box 7"/>
          <p:cNvSpPr txBox="1">
            <a:spLocks noChangeArrowheads="1"/>
          </p:cNvSpPr>
          <p:nvPr/>
        </p:nvSpPr>
        <p:spPr bwMode="auto">
          <a:xfrm>
            <a:off x="810275" y="1514929"/>
            <a:ext cx="13331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sz="2400" dirty="0">
                <a:solidFill>
                  <a:srgbClr val="FF0000"/>
                </a:solidFill>
                <a:latin typeface="Impact" pitchFamily="34" charset="0"/>
                <a:cs typeface="Arial" charset="0"/>
              </a:rPr>
              <a:t>BIOLOGY</a:t>
            </a:r>
          </a:p>
          <a:p>
            <a:pPr algn="ctr"/>
            <a:r>
              <a:rPr lang="fr-FR" altLang="fr-FR" sz="2400" dirty="0">
                <a:solidFill>
                  <a:srgbClr val="FF0000"/>
                </a:solidFill>
                <a:latin typeface="Impact" pitchFamily="34" charset="0"/>
                <a:cs typeface="Arial" charset="0"/>
              </a:rPr>
              <a:t>GENETICS</a:t>
            </a:r>
          </a:p>
        </p:txBody>
      </p:sp>
      <p:sp>
        <p:nvSpPr>
          <p:cNvPr id="33799" name="Text Box 8"/>
          <p:cNvSpPr txBox="1">
            <a:spLocks noChangeArrowheads="1"/>
          </p:cNvSpPr>
          <p:nvPr/>
        </p:nvSpPr>
        <p:spPr bwMode="auto">
          <a:xfrm>
            <a:off x="7222663" y="2615925"/>
            <a:ext cx="172809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sz="2400" dirty="0">
                <a:solidFill>
                  <a:srgbClr val="FF0000"/>
                </a:solidFill>
                <a:latin typeface="Impact" pitchFamily="34" charset="0"/>
                <a:cs typeface="Arial" charset="0"/>
              </a:rPr>
              <a:t>HEALTHCARE</a:t>
            </a:r>
          </a:p>
          <a:p>
            <a:pPr algn="ctr"/>
            <a:r>
              <a:rPr lang="fr-FR" altLang="fr-FR" sz="2400" dirty="0">
                <a:solidFill>
                  <a:srgbClr val="FF0000"/>
                </a:solidFill>
                <a:latin typeface="Impact" pitchFamily="34" charset="0"/>
                <a:cs typeface="Arial" charset="0"/>
              </a:rPr>
              <a:t>SYSTEM </a:t>
            </a:r>
          </a:p>
          <a:p>
            <a:pPr algn="ctr"/>
            <a:r>
              <a:rPr lang="fr-FR" altLang="fr-FR" sz="2400" dirty="0">
                <a:solidFill>
                  <a:srgbClr val="FF0000"/>
                </a:solidFill>
                <a:latin typeface="Impact" pitchFamily="34" charset="0"/>
                <a:cs typeface="Arial" charset="0"/>
              </a:rPr>
              <a:t>(ACCESS)</a:t>
            </a:r>
          </a:p>
        </p:txBody>
      </p:sp>
      <p:sp>
        <p:nvSpPr>
          <p:cNvPr id="18441" name="Text Box 9"/>
          <p:cNvSpPr txBox="1">
            <a:spLocks noChangeArrowheads="1"/>
          </p:cNvSpPr>
          <p:nvPr/>
        </p:nvSpPr>
        <p:spPr bwMode="auto">
          <a:xfrm>
            <a:off x="4057921" y="4325556"/>
            <a:ext cx="2252383" cy="1200329"/>
          </a:xfrm>
          <a:prstGeom prst="rect">
            <a:avLst/>
          </a:prstGeom>
          <a:solidFill>
            <a:schemeClr val="bg2">
              <a:lumMod val="20000"/>
              <a:lumOff val="80000"/>
            </a:schemeClr>
          </a:solidFill>
          <a:ln w="28575">
            <a:noFill/>
            <a:miter lim="800000"/>
            <a:headEnd/>
            <a:tailEnd/>
          </a:ln>
        </p:spPr>
        <p:txBody>
          <a:bodyPr>
            <a:spAutoFit/>
          </a:bodyPr>
          <a:lstStyle/>
          <a:p>
            <a:pPr algn="ctr" eaLnBrk="0" hangingPunct="0">
              <a:defRPr/>
            </a:pPr>
            <a:r>
              <a:rPr lang="fr-FR" sz="2400" dirty="0">
                <a:solidFill>
                  <a:srgbClr val="FF0000"/>
                </a:solidFill>
                <a:latin typeface="Impact" pitchFamily="34" charset="0"/>
              </a:rPr>
              <a:t>ENVIRONMENT</a:t>
            </a:r>
          </a:p>
          <a:p>
            <a:pPr algn="ctr" eaLnBrk="0" hangingPunct="0">
              <a:defRPr/>
            </a:pPr>
            <a:r>
              <a:rPr lang="fr-FR" sz="2400" dirty="0">
                <a:solidFill>
                  <a:srgbClr val="FF0000"/>
                </a:solidFill>
                <a:latin typeface="Impact" pitchFamily="34" charset="0"/>
              </a:rPr>
              <a:t>(INDOOR</a:t>
            </a:r>
          </a:p>
          <a:p>
            <a:pPr algn="ctr" eaLnBrk="0" hangingPunct="0">
              <a:defRPr/>
            </a:pPr>
            <a:r>
              <a:rPr lang="fr-FR" sz="2400" dirty="0">
                <a:solidFill>
                  <a:srgbClr val="FF0000"/>
                </a:solidFill>
                <a:latin typeface="Impact" pitchFamily="34" charset="0"/>
              </a:rPr>
              <a:t>OUTDOOR)</a:t>
            </a:r>
          </a:p>
        </p:txBody>
      </p:sp>
      <p:sp>
        <p:nvSpPr>
          <p:cNvPr id="33801" name="Text Box 12"/>
          <p:cNvSpPr txBox="1">
            <a:spLocks noChangeArrowheads="1"/>
          </p:cNvSpPr>
          <p:nvPr/>
        </p:nvSpPr>
        <p:spPr bwMode="auto">
          <a:xfrm>
            <a:off x="3779912" y="1772816"/>
            <a:ext cx="176477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FR" altLang="fr-FR" sz="4400" dirty="0">
                <a:solidFill>
                  <a:srgbClr val="FFFFFF"/>
                </a:solidFill>
                <a:latin typeface="Impact" pitchFamily="34" charset="0"/>
                <a:cs typeface="Arial" charset="0"/>
              </a:rPr>
              <a:t>HEALTH</a:t>
            </a:r>
            <a:endParaRPr lang="fr-FR" altLang="fr-FR" sz="3200" dirty="0">
              <a:solidFill>
                <a:schemeClr val="accent2"/>
              </a:solidFill>
              <a:latin typeface="Impact" pitchFamily="34" charset="0"/>
              <a:cs typeface="Arial" charset="0"/>
            </a:endParaRPr>
          </a:p>
        </p:txBody>
      </p:sp>
      <p:sp>
        <p:nvSpPr>
          <p:cNvPr id="33802" name="AutoShape 13"/>
          <p:cNvSpPr>
            <a:spLocks noChangeArrowheads="1"/>
          </p:cNvSpPr>
          <p:nvPr/>
        </p:nvSpPr>
        <p:spPr bwMode="auto">
          <a:xfrm rot="601274">
            <a:off x="2276194" y="1690404"/>
            <a:ext cx="1288715" cy="532555"/>
          </a:xfrm>
          <a:prstGeom prst="rightArrow">
            <a:avLst>
              <a:gd name="adj1" fmla="val 50000"/>
              <a:gd name="adj2" fmla="val 57008"/>
            </a:avLst>
          </a:prstGeom>
          <a:solidFill>
            <a:srgbClr val="FFFFFF"/>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CH" altLang="fr-FR"/>
          </a:p>
        </p:txBody>
      </p:sp>
      <p:sp>
        <p:nvSpPr>
          <p:cNvPr id="33803" name="AutoShape 14"/>
          <p:cNvSpPr>
            <a:spLocks noChangeArrowheads="1"/>
          </p:cNvSpPr>
          <p:nvPr/>
        </p:nvSpPr>
        <p:spPr bwMode="auto">
          <a:xfrm rot="2774552">
            <a:off x="3152387" y="2452789"/>
            <a:ext cx="551216" cy="1216477"/>
          </a:xfrm>
          <a:prstGeom prst="upArrow">
            <a:avLst>
              <a:gd name="adj1" fmla="val 50000"/>
              <a:gd name="adj2" fmla="val 50000"/>
            </a:avLst>
          </a:prstGeom>
          <a:solidFill>
            <a:srgbClr val="FFFFFF"/>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CH" altLang="fr-FR"/>
          </a:p>
        </p:txBody>
      </p:sp>
      <p:sp>
        <p:nvSpPr>
          <p:cNvPr id="33804" name="AutoShape 15"/>
          <p:cNvSpPr>
            <a:spLocks noChangeArrowheads="1"/>
          </p:cNvSpPr>
          <p:nvPr/>
        </p:nvSpPr>
        <p:spPr bwMode="auto">
          <a:xfrm rot="16481019">
            <a:off x="6073856" y="1796849"/>
            <a:ext cx="551216" cy="1216477"/>
          </a:xfrm>
          <a:prstGeom prst="upArrow">
            <a:avLst>
              <a:gd name="adj1" fmla="val 50000"/>
              <a:gd name="adj2" fmla="val 50000"/>
            </a:avLst>
          </a:prstGeom>
          <a:solidFill>
            <a:srgbClr val="FFFFFF"/>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CH" altLang="fr-FR"/>
          </a:p>
        </p:txBody>
      </p:sp>
      <p:sp>
        <p:nvSpPr>
          <p:cNvPr id="33805" name="Rectangle 16"/>
          <p:cNvSpPr>
            <a:spLocks noChangeArrowheads="1"/>
          </p:cNvSpPr>
          <p:nvPr/>
        </p:nvSpPr>
        <p:spPr bwMode="auto">
          <a:xfrm>
            <a:off x="331172" y="3854726"/>
            <a:ext cx="3817034" cy="156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defTabSz="762000" eaLnBrk="0" hangingPunct="0">
              <a:tabLst>
                <a:tab pos="287338" algn="l"/>
                <a:tab pos="1330325" algn="l"/>
              </a:tabLst>
              <a:defRPr>
                <a:solidFill>
                  <a:schemeClr val="tx1"/>
                </a:solidFill>
                <a:latin typeface="Arial" charset="0"/>
              </a:defRPr>
            </a:lvl1pPr>
            <a:lvl2pPr marL="742950" indent="-285750" defTabSz="762000" eaLnBrk="0" hangingPunct="0">
              <a:tabLst>
                <a:tab pos="287338" algn="l"/>
                <a:tab pos="1330325" algn="l"/>
              </a:tabLst>
              <a:defRPr>
                <a:solidFill>
                  <a:schemeClr val="tx1"/>
                </a:solidFill>
                <a:latin typeface="Arial" charset="0"/>
              </a:defRPr>
            </a:lvl2pPr>
            <a:lvl3pPr marL="1143000" indent="-228600" defTabSz="762000" eaLnBrk="0" hangingPunct="0">
              <a:tabLst>
                <a:tab pos="287338" algn="l"/>
                <a:tab pos="1330325" algn="l"/>
              </a:tabLst>
              <a:defRPr>
                <a:solidFill>
                  <a:schemeClr val="tx1"/>
                </a:solidFill>
                <a:latin typeface="Arial" charset="0"/>
              </a:defRPr>
            </a:lvl3pPr>
            <a:lvl4pPr marL="1600200" indent="-228600" defTabSz="762000" eaLnBrk="0" hangingPunct="0">
              <a:tabLst>
                <a:tab pos="287338" algn="l"/>
                <a:tab pos="1330325" algn="l"/>
              </a:tabLst>
              <a:defRPr>
                <a:solidFill>
                  <a:schemeClr val="tx1"/>
                </a:solidFill>
                <a:latin typeface="Arial" charset="0"/>
              </a:defRPr>
            </a:lvl4pPr>
            <a:lvl5pPr marL="2057400" indent="-228600" defTabSz="762000" eaLnBrk="0" hangingPunct="0">
              <a:tabLst>
                <a:tab pos="287338" algn="l"/>
                <a:tab pos="1330325" algn="l"/>
              </a:tabLst>
              <a:defRPr>
                <a:solidFill>
                  <a:schemeClr val="tx1"/>
                </a:solidFill>
                <a:latin typeface="Arial" charset="0"/>
              </a:defRPr>
            </a:lvl5pPr>
            <a:lvl6pPr marL="2514600" indent="-228600" defTabSz="762000" eaLnBrk="0" fontAlgn="base" hangingPunct="0">
              <a:spcBef>
                <a:spcPct val="0"/>
              </a:spcBef>
              <a:spcAft>
                <a:spcPct val="0"/>
              </a:spcAft>
              <a:tabLst>
                <a:tab pos="287338" algn="l"/>
                <a:tab pos="1330325" algn="l"/>
              </a:tabLst>
              <a:defRPr>
                <a:solidFill>
                  <a:schemeClr val="tx1"/>
                </a:solidFill>
                <a:latin typeface="Arial" charset="0"/>
              </a:defRPr>
            </a:lvl6pPr>
            <a:lvl7pPr marL="2971800" indent="-228600" defTabSz="762000" eaLnBrk="0" fontAlgn="base" hangingPunct="0">
              <a:spcBef>
                <a:spcPct val="0"/>
              </a:spcBef>
              <a:spcAft>
                <a:spcPct val="0"/>
              </a:spcAft>
              <a:tabLst>
                <a:tab pos="287338" algn="l"/>
                <a:tab pos="1330325" algn="l"/>
              </a:tabLst>
              <a:defRPr>
                <a:solidFill>
                  <a:schemeClr val="tx1"/>
                </a:solidFill>
                <a:latin typeface="Arial" charset="0"/>
              </a:defRPr>
            </a:lvl7pPr>
            <a:lvl8pPr marL="3429000" indent="-228600" defTabSz="762000" eaLnBrk="0" fontAlgn="base" hangingPunct="0">
              <a:spcBef>
                <a:spcPct val="0"/>
              </a:spcBef>
              <a:spcAft>
                <a:spcPct val="0"/>
              </a:spcAft>
              <a:tabLst>
                <a:tab pos="287338" algn="l"/>
                <a:tab pos="1330325" algn="l"/>
              </a:tabLst>
              <a:defRPr>
                <a:solidFill>
                  <a:schemeClr val="tx1"/>
                </a:solidFill>
                <a:latin typeface="Arial" charset="0"/>
              </a:defRPr>
            </a:lvl8pPr>
            <a:lvl9pPr marL="3886200" indent="-228600" defTabSz="762000" eaLnBrk="0" fontAlgn="base" hangingPunct="0">
              <a:spcBef>
                <a:spcPct val="0"/>
              </a:spcBef>
              <a:spcAft>
                <a:spcPct val="0"/>
              </a:spcAft>
              <a:tabLst>
                <a:tab pos="287338" algn="l"/>
                <a:tab pos="1330325" algn="l"/>
              </a:tabLst>
              <a:defRPr>
                <a:solidFill>
                  <a:schemeClr val="tx1"/>
                </a:solidFill>
                <a:latin typeface="Arial" charset="0"/>
              </a:defRPr>
            </a:lvl9pPr>
          </a:lstStyle>
          <a:p>
            <a:pPr>
              <a:buFont typeface="Wingdings" pitchFamily="2" charset="2"/>
              <a:buChar char="l"/>
            </a:pPr>
            <a:r>
              <a:rPr lang="it-IT" altLang="fr-FR" sz="2400" dirty="0">
                <a:latin typeface="Impact" pitchFamily="34" charset="0"/>
              </a:rPr>
              <a:t> 	BEHAVIOR</a:t>
            </a:r>
          </a:p>
          <a:p>
            <a:pPr>
              <a:buFont typeface="Wingdings" pitchFamily="2" charset="2"/>
              <a:buNone/>
            </a:pPr>
            <a:r>
              <a:rPr lang="it-IT" altLang="fr-FR" sz="2400" dirty="0">
                <a:latin typeface="Impact" pitchFamily="34" charset="0"/>
              </a:rPr>
              <a:t>	(LIFE STYLES)</a:t>
            </a:r>
          </a:p>
          <a:p>
            <a:pPr>
              <a:buFont typeface="Wingdings" pitchFamily="2" charset="2"/>
              <a:buChar char="l"/>
            </a:pPr>
            <a:r>
              <a:rPr lang="it-IT" altLang="fr-FR" sz="2400" dirty="0">
                <a:latin typeface="Impact" pitchFamily="34" charset="0"/>
              </a:rPr>
              <a:t> 	ATTITUDES</a:t>
            </a:r>
          </a:p>
          <a:p>
            <a:endParaRPr lang="it-IT" altLang="fr-FR" sz="2400" dirty="0">
              <a:latin typeface="Impact" pitchFamily="34" charset="0"/>
            </a:endParaRPr>
          </a:p>
        </p:txBody>
      </p:sp>
      <p:sp>
        <p:nvSpPr>
          <p:cNvPr id="33806" name="Rectangle 19"/>
          <p:cNvSpPr>
            <a:spLocks noChangeArrowheads="1"/>
          </p:cNvSpPr>
          <p:nvPr/>
        </p:nvSpPr>
        <p:spPr bwMode="auto">
          <a:xfrm>
            <a:off x="4148207" y="3790011"/>
            <a:ext cx="2084484" cy="52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fr-FR" altLang="fr-FR" sz="3200">
                <a:solidFill>
                  <a:srgbClr val="FF0000"/>
                </a:solidFill>
                <a:latin typeface="Impact" pitchFamily="34" charset="0"/>
              </a:rPr>
              <a:t>PROMOTION</a:t>
            </a:r>
            <a:endParaRPr lang="it-IT" altLang="fr-FR" sz="3200">
              <a:solidFill>
                <a:srgbClr val="FF0000"/>
              </a:solidFill>
              <a:latin typeface="Impact" pitchFamily="34" charset="0"/>
            </a:endParaRPr>
          </a:p>
        </p:txBody>
      </p:sp>
      <p:sp>
        <p:nvSpPr>
          <p:cNvPr id="33807" name="Rectangle 20"/>
          <p:cNvSpPr>
            <a:spLocks noChangeArrowheads="1"/>
          </p:cNvSpPr>
          <p:nvPr/>
        </p:nvSpPr>
        <p:spPr bwMode="auto">
          <a:xfrm>
            <a:off x="7193267" y="1951645"/>
            <a:ext cx="17694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fr-FR" altLang="fr-FR" sz="3200" dirty="0">
                <a:solidFill>
                  <a:srgbClr val="FF0000"/>
                </a:solidFill>
                <a:latin typeface="Impact" pitchFamily="34" charset="0"/>
              </a:rPr>
              <a:t>REPARING</a:t>
            </a:r>
            <a:endParaRPr lang="it-IT" altLang="fr-FR" sz="3200" dirty="0">
              <a:solidFill>
                <a:srgbClr val="FF0000"/>
              </a:solidFill>
              <a:latin typeface="Impact" pitchFamily="34" charset="0"/>
            </a:endParaRPr>
          </a:p>
        </p:txBody>
      </p:sp>
      <p:sp>
        <p:nvSpPr>
          <p:cNvPr id="33808" name="Rectangle 21"/>
          <p:cNvSpPr>
            <a:spLocks noChangeArrowheads="1"/>
          </p:cNvSpPr>
          <p:nvPr/>
        </p:nvSpPr>
        <p:spPr bwMode="auto">
          <a:xfrm>
            <a:off x="14161" y="1556792"/>
            <a:ext cx="885431" cy="52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fr-FR" altLang="fr-FR" sz="3200" dirty="0">
                <a:latin typeface="Impact" pitchFamily="34" charset="0"/>
              </a:rPr>
              <a:t>20%</a:t>
            </a:r>
            <a:endParaRPr lang="it-IT" altLang="fr-FR" sz="3200" dirty="0">
              <a:latin typeface="Impact" pitchFamily="34" charset="0"/>
            </a:endParaRPr>
          </a:p>
        </p:txBody>
      </p:sp>
      <p:sp>
        <p:nvSpPr>
          <p:cNvPr id="33811" name="AutoShape 24"/>
          <p:cNvSpPr>
            <a:spLocks noChangeArrowheads="1"/>
          </p:cNvSpPr>
          <p:nvPr/>
        </p:nvSpPr>
        <p:spPr bwMode="auto">
          <a:xfrm rot="21058526">
            <a:off x="4766230" y="2749801"/>
            <a:ext cx="608239" cy="1102432"/>
          </a:xfrm>
          <a:prstGeom prst="upArrow">
            <a:avLst>
              <a:gd name="adj1" fmla="val 45776"/>
              <a:gd name="adj2" fmla="val 50495"/>
            </a:avLst>
          </a:prstGeom>
          <a:solidFill>
            <a:srgbClr val="FFFFFF"/>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CH" altLang="fr-FR"/>
          </a:p>
        </p:txBody>
      </p:sp>
      <p:sp>
        <p:nvSpPr>
          <p:cNvPr id="33812" name="Rectangle 25"/>
          <p:cNvSpPr>
            <a:spLocks noChangeArrowheads="1"/>
          </p:cNvSpPr>
          <p:nvPr/>
        </p:nvSpPr>
        <p:spPr bwMode="auto">
          <a:xfrm>
            <a:off x="7493118" y="3769153"/>
            <a:ext cx="1327354" cy="52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fr-FR" altLang="fr-FR" sz="3200" dirty="0">
                <a:latin typeface="Impact" pitchFamily="34" charset="0"/>
              </a:rPr>
              <a:t>10-15%</a:t>
            </a:r>
            <a:endParaRPr lang="it-IT" altLang="fr-FR" sz="3200" dirty="0">
              <a:latin typeface="Impact" pitchFamily="34" charset="0"/>
            </a:endParaRPr>
          </a:p>
        </p:txBody>
      </p:sp>
      <p:sp>
        <p:nvSpPr>
          <p:cNvPr id="33813" name="Text Box 26"/>
          <p:cNvSpPr txBox="1">
            <a:spLocks noChangeArrowheads="1"/>
          </p:cNvSpPr>
          <p:nvPr/>
        </p:nvSpPr>
        <p:spPr bwMode="auto">
          <a:xfrm>
            <a:off x="7004077" y="5221282"/>
            <a:ext cx="1756606" cy="27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it-IT" altLang="fr-FR" sz="1400" b="1" i="1">
                <a:latin typeface="Times New Roman" pitchFamily="18" charset="0"/>
                <a:cs typeface="Arial" charset="0"/>
              </a:rPr>
              <a:t>Domenighetti 2004</a:t>
            </a:r>
          </a:p>
        </p:txBody>
      </p:sp>
      <p:sp>
        <p:nvSpPr>
          <p:cNvPr id="4" name="Text Box 10"/>
          <p:cNvSpPr txBox="1">
            <a:spLocks noChangeArrowheads="1"/>
          </p:cNvSpPr>
          <p:nvPr/>
        </p:nvSpPr>
        <p:spPr bwMode="auto">
          <a:xfrm>
            <a:off x="467097" y="3138432"/>
            <a:ext cx="2697474" cy="830997"/>
          </a:xfrm>
          <a:prstGeom prst="rect">
            <a:avLst/>
          </a:prstGeom>
          <a:solidFill>
            <a:schemeClr val="bg2">
              <a:lumMod val="20000"/>
              <a:lumOff val="80000"/>
            </a:schemeClr>
          </a:solidFill>
          <a:ln w="9525">
            <a:noFill/>
            <a:miter lim="800000"/>
            <a:headEnd/>
            <a:tailEnd/>
          </a:ln>
        </p:spPr>
        <p:txBody>
          <a:bodyPr>
            <a:spAutoFit/>
          </a:bodyPr>
          <a:lstStyle/>
          <a:p>
            <a:pPr algn="ctr" eaLnBrk="0" hangingPunct="0">
              <a:defRPr/>
            </a:pPr>
            <a:r>
              <a:rPr lang="fr-FR" sz="2400" dirty="0">
                <a:solidFill>
                  <a:srgbClr val="FF0000"/>
                </a:solidFill>
                <a:latin typeface="Impact" pitchFamily="34" charset="0"/>
              </a:rPr>
              <a:t>SOCIO-ECONOMIC</a:t>
            </a:r>
          </a:p>
          <a:p>
            <a:pPr algn="ctr" eaLnBrk="0" hangingPunct="0">
              <a:defRPr/>
            </a:pPr>
            <a:r>
              <a:rPr lang="fr-FR" sz="2400" dirty="0">
                <a:solidFill>
                  <a:srgbClr val="FF0000"/>
                </a:solidFill>
                <a:latin typeface="Impact" pitchFamily="34" charset="0"/>
              </a:rPr>
              <a:t>STATUS</a:t>
            </a:r>
          </a:p>
        </p:txBody>
      </p:sp>
      <p:sp>
        <p:nvSpPr>
          <p:cNvPr id="33817" name="Rectangle 18"/>
          <p:cNvSpPr>
            <a:spLocks noChangeArrowheads="1"/>
          </p:cNvSpPr>
          <p:nvPr/>
        </p:nvSpPr>
        <p:spPr bwMode="auto">
          <a:xfrm>
            <a:off x="809231" y="2658989"/>
            <a:ext cx="2185857" cy="52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fr-FR" altLang="fr-FR" sz="3200" dirty="0">
                <a:solidFill>
                  <a:srgbClr val="FF0000"/>
                </a:solidFill>
                <a:latin typeface="Impact" pitchFamily="34" charset="0"/>
              </a:rPr>
              <a:t>PROMOTION</a:t>
            </a:r>
            <a:endParaRPr lang="it-IT" altLang="fr-FR" sz="3200" dirty="0">
              <a:solidFill>
                <a:srgbClr val="FF0000"/>
              </a:solidFill>
              <a:latin typeface="Impact" pitchFamily="34" charset="0"/>
            </a:endParaRPr>
          </a:p>
        </p:txBody>
      </p:sp>
      <p:sp>
        <p:nvSpPr>
          <p:cNvPr id="2" name="Ellipse 1"/>
          <p:cNvSpPr/>
          <p:nvPr/>
        </p:nvSpPr>
        <p:spPr>
          <a:xfrm>
            <a:off x="7004077" y="1124744"/>
            <a:ext cx="2173705" cy="3424356"/>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8229734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UNIQUEID" val="90"/>
</p:tagLst>
</file>

<file path=ppt/tags/tag2.xml><?xml version="1.0" encoding="utf-8"?>
<p:tagLst xmlns:a="http://schemas.openxmlformats.org/drawingml/2006/main" xmlns:r="http://schemas.openxmlformats.org/officeDocument/2006/relationships" xmlns:p="http://schemas.openxmlformats.org/presentationml/2006/main">
  <p:tag name="AS_UNIQUEID" val="83"/>
</p:tagLst>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r">
          <a:tabLst>
            <a:tab pos="447675" algn="l"/>
            <a:tab pos="6543675" algn="l"/>
            <a:tab pos="8877300" algn="r"/>
          </a:tabLst>
          <a:defRPr sz="1200" dirty="0">
            <a:solidFill>
              <a:prstClr val="white"/>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SPH+">
      <a:dk1>
        <a:srgbClr val="000000"/>
      </a:dk1>
      <a:lt1>
        <a:srgbClr val="FFFFFF"/>
      </a:lt1>
      <a:dk2>
        <a:srgbClr val="44546A"/>
      </a:dk2>
      <a:lt2>
        <a:srgbClr val="E7E6E6"/>
      </a:lt2>
      <a:accent1>
        <a:srgbClr val="AE1852"/>
      </a:accent1>
      <a:accent2>
        <a:srgbClr val="FBCD61"/>
      </a:accent2>
      <a:accent3>
        <a:srgbClr val="FDE8B7"/>
      </a:accent3>
      <a:accent4>
        <a:srgbClr val="B0C0C4"/>
      </a:accent4>
      <a:accent5>
        <a:srgbClr val="457F00"/>
      </a:accent5>
      <a:accent6>
        <a:srgbClr val="71A508"/>
      </a:accent6>
      <a:hlink>
        <a:srgbClr val="935100"/>
      </a:hlink>
      <a:folHlink>
        <a:srgbClr val="FF93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ph eth" id="{A8432CD5-0319-3C48-83C5-714747F87EE3}" vid="{F1ED8308-671D-6744-B3A5-910466886ED3}"/>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1156</TotalTime>
  <Words>1931</Words>
  <Application>Microsoft Office PowerPoint</Application>
  <PresentationFormat>Affichage à l'écran (4:3)</PresentationFormat>
  <Paragraphs>296</Paragraphs>
  <Slides>46</Slides>
  <Notes>18</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46</vt:i4>
      </vt:variant>
    </vt:vector>
  </HeadingPairs>
  <TitlesOfParts>
    <vt:vector size="58" baseType="lpstr">
      <vt:lpstr>ＭＳ Ｐゴシック</vt:lpstr>
      <vt:lpstr>Arial</vt:lpstr>
      <vt:lpstr>Calibri</vt:lpstr>
      <vt:lpstr>Frutiger LT Std 45 Light</vt:lpstr>
      <vt:lpstr>Garamond</vt:lpstr>
      <vt:lpstr>Helvetica</vt:lpstr>
      <vt:lpstr>Impact</vt:lpstr>
      <vt:lpstr>Times New Roman</vt:lpstr>
      <vt:lpstr>Wingdings</vt:lpstr>
      <vt:lpstr>1_Thème Office</vt:lpstr>
      <vt:lpstr>Conception personnalisée</vt:lpstr>
      <vt:lpstr>Office Theme</vt:lpstr>
      <vt:lpstr>Law is everywhere BETTER HEALTH FASTER </vt:lpstr>
      <vt:lpstr>Présentation PowerPoint</vt:lpstr>
      <vt:lpstr>This is a Meta-Course</vt:lpstr>
      <vt:lpstr>Présentation PowerPoint</vt:lpstr>
      <vt:lpstr>Présentation PowerPoint</vt:lpstr>
      <vt:lpstr>Présentation PowerPoint</vt:lpstr>
      <vt:lpstr>Présentation PowerPoint</vt:lpstr>
      <vt:lpstr>Présentation PowerPoint</vt:lpstr>
      <vt:lpstr>Présentation PowerPoint</vt:lpstr>
      <vt:lpstr>A need of clarification ? </vt:lpstr>
      <vt:lpstr>Proposal for a legal definition of health</vt:lpstr>
      <vt:lpstr>Dynamic Definition of Health Law</vt:lpstr>
      <vt:lpstr>What is health law? </vt:lpstr>
      <vt:lpstr>Présentation PowerPoint</vt:lpstr>
      <vt:lpstr>Présentation PowerPoint</vt:lpstr>
      <vt:lpstr>Health laws is… Health laws</vt:lpstr>
      <vt:lpstr>10 Essential public health elements </vt:lpstr>
      <vt:lpstr>Présentation PowerPoint</vt:lpstr>
      <vt:lpstr>Présentation PowerPoint</vt:lpstr>
      <vt:lpstr>And more than health laws</vt:lpstr>
      <vt:lpstr>And more than health laws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The 5 essential services of public health law</vt:lpstr>
      <vt:lpstr>A Model with a 2 Decade  + Global Track Record</vt:lpstr>
      <vt:lpstr>The Traditional View</vt:lpstr>
      <vt:lpstr>Présentation PowerPoint</vt:lpstr>
      <vt:lpstr>Présentation PowerPoint</vt:lpstr>
      <vt:lpstr>The Other Part of Public Health Law:  Legal Epidemiology</vt:lpstr>
      <vt:lpstr>A Transdisciplinary Model</vt:lpstr>
      <vt:lpstr>The Prescription</vt:lpstr>
      <vt:lpstr>Indicators of Progress</vt:lpstr>
      <vt:lpstr>Points to Consider</vt:lpstr>
      <vt:lpstr>Présentation PowerPoint</vt:lpstr>
      <vt:lpstr>Objectifs d’enseignement</vt:lpstr>
      <vt:lpstr>Présentation PowerPoint</vt:lpstr>
      <vt:lpstr>The law on tobacco products: impacting public health through legislative changes - opportunities and limits </vt:lpstr>
    </vt:vector>
  </TitlesOfParts>
  <Company>UniNE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rytz</dc:creator>
  <cp:lastModifiedBy>SPRUMONT Dominique</cp:lastModifiedBy>
  <cp:revision>881</cp:revision>
  <cp:lastPrinted>2015-09-02T14:38:33Z</cp:lastPrinted>
  <dcterms:created xsi:type="dcterms:W3CDTF">2010-07-22T14:36:02Z</dcterms:created>
  <dcterms:modified xsi:type="dcterms:W3CDTF">2020-03-08T16:41:11Z</dcterms:modified>
</cp:coreProperties>
</file>